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56" r:id="rId4"/>
    <p:sldId id="329" r:id="rId5"/>
    <p:sldId id="351" r:id="rId6"/>
    <p:sldId id="371" r:id="rId7"/>
    <p:sldId id="354" r:id="rId8"/>
    <p:sldId id="285" r:id="rId9"/>
    <p:sldId id="286" r:id="rId10"/>
    <p:sldId id="360" r:id="rId11"/>
    <p:sldId id="363" r:id="rId12"/>
    <p:sldId id="362" r:id="rId13"/>
    <p:sldId id="364" r:id="rId14"/>
    <p:sldId id="370" r:id="rId15"/>
    <p:sldId id="275" r:id="rId16"/>
    <p:sldId id="359" r:id="rId17"/>
    <p:sldId id="316" r:id="rId18"/>
    <p:sldId id="369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D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3166" autoAdjust="0"/>
  </p:normalViewPr>
  <p:slideViewPr>
    <p:cSldViewPr>
      <p:cViewPr varScale="1">
        <p:scale>
          <a:sx n="84" d="100"/>
          <a:sy n="84" d="100"/>
        </p:scale>
        <p:origin x="660" y="84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82A8A-2B41-44C2-B4EA-155F87D3057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17AC62E-B2EF-4608-879E-B48C3AD5D63E}">
      <dgm:prSet phldrT="[Text]"/>
      <dgm:spPr/>
      <dgm:t>
        <a:bodyPr/>
        <a:lstStyle/>
        <a:p>
          <a:r>
            <a:rPr lang="en-US" dirty="0"/>
            <a:t>2009</a:t>
          </a:r>
        </a:p>
      </dgm:t>
    </dgm:pt>
    <dgm:pt modelId="{C8DA3ED5-9660-46D4-AF0B-748DAB4CA1EF}" type="parTrans" cxnId="{6A4C6277-3DEE-48ED-B635-595D8872E322}">
      <dgm:prSet/>
      <dgm:spPr/>
      <dgm:t>
        <a:bodyPr/>
        <a:lstStyle/>
        <a:p>
          <a:endParaRPr lang="en-US"/>
        </a:p>
      </dgm:t>
    </dgm:pt>
    <dgm:pt modelId="{1106A001-EA14-4EE7-873A-876B558FCC41}" type="sibTrans" cxnId="{6A4C6277-3DEE-48ED-B635-595D8872E322}">
      <dgm:prSet/>
      <dgm:spPr/>
      <dgm:t>
        <a:bodyPr/>
        <a:lstStyle/>
        <a:p>
          <a:endParaRPr lang="en-US"/>
        </a:p>
      </dgm:t>
    </dgm:pt>
    <dgm:pt modelId="{F8875E66-A721-4394-BEDA-B00F20386328}">
      <dgm:prSet phldrT="[Text]"/>
      <dgm:spPr/>
      <dgm:t>
        <a:bodyPr/>
        <a:lstStyle/>
        <a:p>
          <a:r>
            <a:rPr lang="en-US" dirty="0"/>
            <a:t>2012</a:t>
          </a:r>
        </a:p>
      </dgm:t>
    </dgm:pt>
    <dgm:pt modelId="{B1C130C0-64AE-4713-9A83-1A4206A0FF08}" type="parTrans" cxnId="{4A7C6AEB-7DAD-43F1-BE90-A95F4C8CDA67}">
      <dgm:prSet/>
      <dgm:spPr/>
      <dgm:t>
        <a:bodyPr/>
        <a:lstStyle/>
        <a:p>
          <a:endParaRPr lang="en-US"/>
        </a:p>
      </dgm:t>
    </dgm:pt>
    <dgm:pt modelId="{23A4335F-B6B5-4590-B4FD-E65DEDED0837}" type="sibTrans" cxnId="{4A7C6AEB-7DAD-43F1-BE90-A95F4C8CDA67}">
      <dgm:prSet/>
      <dgm:spPr/>
      <dgm:t>
        <a:bodyPr/>
        <a:lstStyle/>
        <a:p>
          <a:endParaRPr lang="en-US"/>
        </a:p>
      </dgm:t>
    </dgm:pt>
    <dgm:pt modelId="{90D9873A-B1A8-4194-95C9-EC8AEEF7EF66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AFBC6165-9F9E-45FE-A20D-12FF3120F712}" type="parTrans" cxnId="{3A873B01-7977-4A47-AFEE-C6FD3FE3CBB0}">
      <dgm:prSet/>
      <dgm:spPr/>
      <dgm:t>
        <a:bodyPr/>
        <a:lstStyle/>
        <a:p>
          <a:endParaRPr lang="en-US"/>
        </a:p>
      </dgm:t>
    </dgm:pt>
    <dgm:pt modelId="{4588257B-D95E-4F52-8376-9F69EA11573D}" type="sibTrans" cxnId="{3A873B01-7977-4A47-AFEE-C6FD3FE3CBB0}">
      <dgm:prSet/>
      <dgm:spPr/>
      <dgm:t>
        <a:bodyPr/>
        <a:lstStyle/>
        <a:p>
          <a:endParaRPr lang="en-US"/>
        </a:p>
      </dgm:t>
    </dgm:pt>
    <dgm:pt modelId="{69582964-5DF0-4C2D-9E1B-15E144F8EEF8}">
      <dgm:prSet/>
      <dgm:spPr/>
      <dgm:t>
        <a:bodyPr/>
        <a:lstStyle/>
        <a:p>
          <a:r>
            <a:rPr lang="en-US" dirty="0"/>
            <a:t>2014</a:t>
          </a:r>
        </a:p>
      </dgm:t>
    </dgm:pt>
    <dgm:pt modelId="{C8363FE1-014B-4A0E-883A-69031149686B}" type="parTrans" cxnId="{72201F22-B48F-4CC9-8C07-0D3632FCE636}">
      <dgm:prSet/>
      <dgm:spPr/>
      <dgm:t>
        <a:bodyPr/>
        <a:lstStyle/>
        <a:p>
          <a:endParaRPr lang="en-US"/>
        </a:p>
      </dgm:t>
    </dgm:pt>
    <dgm:pt modelId="{CBF4343D-983B-42E2-BDE4-3EEE8D1D4D1E}" type="sibTrans" cxnId="{72201F22-B48F-4CC9-8C07-0D3632FCE636}">
      <dgm:prSet/>
      <dgm:spPr/>
      <dgm:t>
        <a:bodyPr/>
        <a:lstStyle/>
        <a:p>
          <a:endParaRPr lang="en-US"/>
        </a:p>
      </dgm:t>
    </dgm:pt>
    <dgm:pt modelId="{4E3CC871-2996-43B3-98D1-BB6167B1E83B}">
      <dgm:prSet/>
      <dgm:spPr/>
      <dgm:t>
        <a:bodyPr/>
        <a:lstStyle/>
        <a:p>
          <a:r>
            <a:rPr lang="en-US" dirty="0"/>
            <a:t>2015</a:t>
          </a:r>
        </a:p>
      </dgm:t>
    </dgm:pt>
    <dgm:pt modelId="{2A89A911-41B6-49AD-9C4D-330F3AC562BD}" type="parTrans" cxnId="{64326C14-3C05-420E-9449-EE11E85D62DA}">
      <dgm:prSet/>
      <dgm:spPr/>
      <dgm:t>
        <a:bodyPr/>
        <a:lstStyle/>
        <a:p>
          <a:endParaRPr lang="en-US"/>
        </a:p>
      </dgm:t>
    </dgm:pt>
    <dgm:pt modelId="{04C20A74-2814-433E-B9EF-631AE1E2B55D}" type="sibTrans" cxnId="{64326C14-3C05-420E-9449-EE11E85D62DA}">
      <dgm:prSet/>
      <dgm:spPr/>
      <dgm:t>
        <a:bodyPr/>
        <a:lstStyle/>
        <a:p>
          <a:endParaRPr lang="en-US"/>
        </a:p>
      </dgm:t>
    </dgm:pt>
    <dgm:pt modelId="{DBD99F70-84B6-40C4-B85E-CF20105E50C7}">
      <dgm:prSet/>
      <dgm:spPr/>
      <dgm:t>
        <a:bodyPr/>
        <a:lstStyle/>
        <a:p>
          <a:r>
            <a:rPr lang="en-US" dirty="0"/>
            <a:t>2016</a:t>
          </a:r>
        </a:p>
      </dgm:t>
    </dgm:pt>
    <dgm:pt modelId="{BBAD8577-6844-408F-B49C-6DF0CC57E450}" type="parTrans" cxnId="{EE9F8649-8E2B-4041-873F-AFC1D4BF463B}">
      <dgm:prSet/>
      <dgm:spPr/>
      <dgm:t>
        <a:bodyPr/>
        <a:lstStyle/>
        <a:p>
          <a:endParaRPr lang="en-US"/>
        </a:p>
      </dgm:t>
    </dgm:pt>
    <dgm:pt modelId="{41DB04C9-CF27-4A20-BC24-4D9661F4B260}" type="sibTrans" cxnId="{EE9F8649-8E2B-4041-873F-AFC1D4BF463B}">
      <dgm:prSet/>
      <dgm:spPr/>
      <dgm:t>
        <a:bodyPr/>
        <a:lstStyle/>
        <a:p>
          <a:endParaRPr lang="en-US"/>
        </a:p>
      </dgm:t>
    </dgm:pt>
    <dgm:pt modelId="{2925FDBC-4D1E-4DA4-9B04-798D36261DAD}">
      <dgm:prSet/>
      <dgm:spPr/>
      <dgm:t>
        <a:bodyPr/>
        <a:lstStyle/>
        <a:p>
          <a:r>
            <a:rPr lang="en-US" dirty="0"/>
            <a:t>2017</a:t>
          </a:r>
        </a:p>
      </dgm:t>
    </dgm:pt>
    <dgm:pt modelId="{7FDFECDC-4F74-4B6E-B6BE-98F09487593F}" type="parTrans" cxnId="{EDBDB9C4-2E0C-431E-B79D-92F02121041B}">
      <dgm:prSet/>
      <dgm:spPr/>
      <dgm:t>
        <a:bodyPr/>
        <a:lstStyle/>
        <a:p>
          <a:endParaRPr lang="en-US"/>
        </a:p>
      </dgm:t>
    </dgm:pt>
    <dgm:pt modelId="{8B0674E2-806A-4FD0-B4A1-BC3BDDC9F6E1}" type="sibTrans" cxnId="{EDBDB9C4-2E0C-431E-B79D-92F02121041B}">
      <dgm:prSet/>
      <dgm:spPr/>
      <dgm:t>
        <a:bodyPr/>
        <a:lstStyle/>
        <a:p>
          <a:endParaRPr lang="en-US"/>
        </a:p>
      </dgm:t>
    </dgm:pt>
    <dgm:pt modelId="{79180AD8-FC23-4132-B849-A47B32C6B83E}">
      <dgm:prSet/>
      <dgm:spPr/>
      <dgm:t>
        <a:bodyPr/>
        <a:lstStyle/>
        <a:p>
          <a:r>
            <a:rPr lang="en-US" dirty="0"/>
            <a:t>2018</a:t>
          </a:r>
        </a:p>
      </dgm:t>
    </dgm:pt>
    <dgm:pt modelId="{ACD9334E-E816-4019-B6F0-B2A0522EE404}" type="parTrans" cxnId="{F1F7B58B-7837-4714-92E4-8C3C3ADFAFCA}">
      <dgm:prSet/>
      <dgm:spPr/>
      <dgm:t>
        <a:bodyPr/>
        <a:lstStyle/>
        <a:p>
          <a:endParaRPr lang="en-US"/>
        </a:p>
      </dgm:t>
    </dgm:pt>
    <dgm:pt modelId="{D2EE4A25-3F5F-47FB-81C4-F8CEF45C4A7B}" type="sibTrans" cxnId="{F1F7B58B-7837-4714-92E4-8C3C3ADFAFCA}">
      <dgm:prSet/>
      <dgm:spPr/>
      <dgm:t>
        <a:bodyPr/>
        <a:lstStyle/>
        <a:p>
          <a:endParaRPr lang="en-US"/>
        </a:p>
      </dgm:t>
    </dgm:pt>
    <dgm:pt modelId="{50BA8935-FF09-4BCB-BDCC-7DD043EBBC5E}" type="pres">
      <dgm:prSet presAssocID="{D9D82A8A-2B41-44C2-B4EA-155F87D3057A}" presName="Name0" presStyleCnt="0">
        <dgm:presLayoutVars>
          <dgm:dir/>
          <dgm:animLvl val="lvl"/>
          <dgm:resizeHandles val="exact"/>
        </dgm:presLayoutVars>
      </dgm:prSet>
      <dgm:spPr/>
    </dgm:pt>
    <dgm:pt modelId="{B4AB95FF-E85B-429C-B451-9F9DCE2BD24D}" type="pres">
      <dgm:prSet presAssocID="{617AC62E-B2EF-4608-879E-B48C3AD5D63E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15B53B2B-624B-479C-AC8F-65F5F256C0C4}" type="pres">
      <dgm:prSet presAssocID="{1106A001-EA14-4EE7-873A-876B558FCC41}" presName="parTxOnlySpace" presStyleCnt="0"/>
      <dgm:spPr/>
    </dgm:pt>
    <dgm:pt modelId="{A8251F39-2526-47BE-BEF4-E777405421EF}" type="pres">
      <dgm:prSet presAssocID="{F8875E66-A721-4394-BEDA-B00F20386328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21E49167-F81C-49BB-A528-5122ACD1715D}" type="pres">
      <dgm:prSet presAssocID="{23A4335F-B6B5-4590-B4FD-E65DEDED0837}" presName="parTxOnlySpace" presStyleCnt="0"/>
      <dgm:spPr/>
    </dgm:pt>
    <dgm:pt modelId="{C2007047-4082-4E2D-87CC-7710AF1231CC}" type="pres">
      <dgm:prSet presAssocID="{90D9873A-B1A8-4194-95C9-EC8AEEF7EF6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DBB64FA6-1203-4D8F-A643-9909D435446B}" type="pres">
      <dgm:prSet presAssocID="{4588257B-D95E-4F52-8376-9F69EA11573D}" presName="parTxOnlySpace" presStyleCnt="0"/>
      <dgm:spPr/>
    </dgm:pt>
    <dgm:pt modelId="{F1683B02-3542-4DF7-A1C1-40A6B74A7D3F}" type="pres">
      <dgm:prSet presAssocID="{69582964-5DF0-4C2D-9E1B-15E144F8EEF8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9984854C-5880-41AA-969B-5B1174DCAFFF}" type="pres">
      <dgm:prSet presAssocID="{CBF4343D-983B-42E2-BDE4-3EEE8D1D4D1E}" presName="parTxOnlySpace" presStyleCnt="0"/>
      <dgm:spPr/>
    </dgm:pt>
    <dgm:pt modelId="{884413B0-3BA1-4260-9E4E-DED71D671A9F}" type="pres">
      <dgm:prSet presAssocID="{4E3CC871-2996-43B3-98D1-BB6167B1E83B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A53EA5B4-9988-4B2F-AEA2-734B60A2C5B1}" type="pres">
      <dgm:prSet presAssocID="{04C20A74-2814-433E-B9EF-631AE1E2B55D}" presName="parTxOnlySpace" presStyleCnt="0"/>
      <dgm:spPr/>
    </dgm:pt>
    <dgm:pt modelId="{6340557F-8B59-4D63-B8A7-A902E315D73A}" type="pres">
      <dgm:prSet presAssocID="{DBD99F70-84B6-40C4-B85E-CF20105E50C7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2D7E9F96-F25B-48D8-9E7F-CB5CF10F4CA9}" type="pres">
      <dgm:prSet presAssocID="{41DB04C9-CF27-4A20-BC24-4D9661F4B260}" presName="parTxOnlySpace" presStyleCnt="0"/>
      <dgm:spPr/>
    </dgm:pt>
    <dgm:pt modelId="{8C36FF9D-CAE0-4551-B6FA-07150A293B2F}" type="pres">
      <dgm:prSet presAssocID="{2925FDBC-4D1E-4DA4-9B04-798D36261DA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E28BA701-6990-4F0D-B132-3AAC558EA8FE}" type="pres">
      <dgm:prSet presAssocID="{8B0674E2-806A-4FD0-B4A1-BC3BDDC9F6E1}" presName="parTxOnlySpace" presStyleCnt="0"/>
      <dgm:spPr/>
    </dgm:pt>
    <dgm:pt modelId="{946E6896-07ED-40C4-BDB7-1BFBDB3D2026}" type="pres">
      <dgm:prSet presAssocID="{79180AD8-FC23-4132-B849-A47B32C6B83E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EE9F8649-8E2B-4041-873F-AFC1D4BF463B}" srcId="{D9D82A8A-2B41-44C2-B4EA-155F87D3057A}" destId="{DBD99F70-84B6-40C4-B85E-CF20105E50C7}" srcOrd="5" destOrd="0" parTransId="{BBAD8577-6844-408F-B49C-6DF0CC57E450}" sibTransId="{41DB04C9-CF27-4A20-BC24-4D9661F4B260}"/>
    <dgm:cxn modelId="{9EFD8892-61F2-4367-8D32-FFDD4B0CC009}" type="presOf" srcId="{DBD99F70-84B6-40C4-B85E-CF20105E50C7}" destId="{6340557F-8B59-4D63-B8A7-A902E315D73A}" srcOrd="0" destOrd="0" presId="urn:microsoft.com/office/officeart/2005/8/layout/chevron1"/>
    <dgm:cxn modelId="{4A7C6AEB-7DAD-43F1-BE90-A95F4C8CDA67}" srcId="{D9D82A8A-2B41-44C2-B4EA-155F87D3057A}" destId="{F8875E66-A721-4394-BEDA-B00F20386328}" srcOrd="1" destOrd="0" parTransId="{B1C130C0-64AE-4713-9A83-1A4206A0FF08}" sibTransId="{23A4335F-B6B5-4590-B4FD-E65DEDED0837}"/>
    <dgm:cxn modelId="{DD22D28D-8C01-40A6-BECB-B59CABFBA162}" type="presOf" srcId="{4E3CC871-2996-43B3-98D1-BB6167B1E83B}" destId="{884413B0-3BA1-4260-9E4E-DED71D671A9F}" srcOrd="0" destOrd="0" presId="urn:microsoft.com/office/officeart/2005/8/layout/chevron1"/>
    <dgm:cxn modelId="{E5770924-C986-49A0-A576-E07A830EB8FC}" type="presOf" srcId="{617AC62E-B2EF-4608-879E-B48C3AD5D63E}" destId="{B4AB95FF-E85B-429C-B451-9F9DCE2BD24D}" srcOrd="0" destOrd="0" presId="urn:microsoft.com/office/officeart/2005/8/layout/chevron1"/>
    <dgm:cxn modelId="{72201F22-B48F-4CC9-8C07-0D3632FCE636}" srcId="{D9D82A8A-2B41-44C2-B4EA-155F87D3057A}" destId="{69582964-5DF0-4C2D-9E1B-15E144F8EEF8}" srcOrd="3" destOrd="0" parTransId="{C8363FE1-014B-4A0E-883A-69031149686B}" sibTransId="{CBF4343D-983B-42E2-BDE4-3EEE8D1D4D1E}"/>
    <dgm:cxn modelId="{EDBDB9C4-2E0C-431E-B79D-92F02121041B}" srcId="{D9D82A8A-2B41-44C2-B4EA-155F87D3057A}" destId="{2925FDBC-4D1E-4DA4-9B04-798D36261DAD}" srcOrd="6" destOrd="0" parTransId="{7FDFECDC-4F74-4B6E-B6BE-98F09487593F}" sibTransId="{8B0674E2-806A-4FD0-B4A1-BC3BDDC9F6E1}"/>
    <dgm:cxn modelId="{F1F7B58B-7837-4714-92E4-8C3C3ADFAFCA}" srcId="{D9D82A8A-2B41-44C2-B4EA-155F87D3057A}" destId="{79180AD8-FC23-4132-B849-A47B32C6B83E}" srcOrd="7" destOrd="0" parTransId="{ACD9334E-E816-4019-B6F0-B2A0522EE404}" sibTransId="{D2EE4A25-3F5F-47FB-81C4-F8CEF45C4A7B}"/>
    <dgm:cxn modelId="{3421C030-83BA-4F2E-9460-AF66F0112E23}" type="presOf" srcId="{90D9873A-B1A8-4194-95C9-EC8AEEF7EF66}" destId="{C2007047-4082-4E2D-87CC-7710AF1231CC}" srcOrd="0" destOrd="0" presId="urn:microsoft.com/office/officeart/2005/8/layout/chevron1"/>
    <dgm:cxn modelId="{3A873B01-7977-4A47-AFEE-C6FD3FE3CBB0}" srcId="{D9D82A8A-2B41-44C2-B4EA-155F87D3057A}" destId="{90D9873A-B1A8-4194-95C9-EC8AEEF7EF66}" srcOrd="2" destOrd="0" parTransId="{AFBC6165-9F9E-45FE-A20D-12FF3120F712}" sibTransId="{4588257B-D95E-4F52-8376-9F69EA11573D}"/>
    <dgm:cxn modelId="{47BED9C2-102B-4722-854D-AEF0EC7820B8}" type="presOf" srcId="{F8875E66-A721-4394-BEDA-B00F20386328}" destId="{A8251F39-2526-47BE-BEF4-E777405421EF}" srcOrd="0" destOrd="0" presId="urn:microsoft.com/office/officeart/2005/8/layout/chevron1"/>
    <dgm:cxn modelId="{EF0E50DE-8C23-4D42-BA8C-8DB687B9A856}" type="presOf" srcId="{D9D82A8A-2B41-44C2-B4EA-155F87D3057A}" destId="{50BA8935-FF09-4BCB-BDCC-7DD043EBBC5E}" srcOrd="0" destOrd="0" presId="urn:microsoft.com/office/officeart/2005/8/layout/chevron1"/>
    <dgm:cxn modelId="{18743F3E-0660-42F6-BF13-0F60A04CBE6E}" type="presOf" srcId="{2925FDBC-4D1E-4DA4-9B04-798D36261DAD}" destId="{8C36FF9D-CAE0-4551-B6FA-07150A293B2F}" srcOrd="0" destOrd="0" presId="urn:microsoft.com/office/officeart/2005/8/layout/chevron1"/>
    <dgm:cxn modelId="{6A4C6277-3DEE-48ED-B635-595D8872E322}" srcId="{D9D82A8A-2B41-44C2-B4EA-155F87D3057A}" destId="{617AC62E-B2EF-4608-879E-B48C3AD5D63E}" srcOrd="0" destOrd="0" parTransId="{C8DA3ED5-9660-46D4-AF0B-748DAB4CA1EF}" sibTransId="{1106A001-EA14-4EE7-873A-876B558FCC41}"/>
    <dgm:cxn modelId="{3EAF601D-1CF7-4B8C-8D3E-43CB86ABB48D}" type="presOf" srcId="{79180AD8-FC23-4132-B849-A47B32C6B83E}" destId="{946E6896-07ED-40C4-BDB7-1BFBDB3D2026}" srcOrd="0" destOrd="0" presId="urn:microsoft.com/office/officeart/2005/8/layout/chevron1"/>
    <dgm:cxn modelId="{DBED4C31-66AB-46A3-ABB9-30512E3A0771}" type="presOf" srcId="{69582964-5DF0-4C2D-9E1B-15E144F8EEF8}" destId="{F1683B02-3542-4DF7-A1C1-40A6B74A7D3F}" srcOrd="0" destOrd="0" presId="urn:microsoft.com/office/officeart/2005/8/layout/chevron1"/>
    <dgm:cxn modelId="{64326C14-3C05-420E-9449-EE11E85D62DA}" srcId="{D9D82A8A-2B41-44C2-B4EA-155F87D3057A}" destId="{4E3CC871-2996-43B3-98D1-BB6167B1E83B}" srcOrd="4" destOrd="0" parTransId="{2A89A911-41B6-49AD-9C4D-330F3AC562BD}" sibTransId="{04C20A74-2814-433E-B9EF-631AE1E2B55D}"/>
    <dgm:cxn modelId="{4FCC3BDE-4AAA-4538-93E1-9B89B69971F2}" type="presParOf" srcId="{50BA8935-FF09-4BCB-BDCC-7DD043EBBC5E}" destId="{B4AB95FF-E85B-429C-B451-9F9DCE2BD24D}" srcOrd="0" destOrd="0" presId="urn:microsoft.com/office/officeart/2005/8/layout/chevron1"/>
    <dgm:cxn modelId="{1C3A00EE-BDDB-43E8-B2D8-49B8E09F928E}" type="presParOf" srcId="{50BA8935-FF09-4BCB-BDCC-7DD043EBBC5E}" destId="{15B53B2B-624B-479C-AC8F-65F5F256C0C4}" srcOrd="1" destOrd="0" presId="urn:microsoft.com/office/officeart/2005/8/layout/chevron1"/>
    <dgm:cxn modelId="{FE488F42-6EB5-417E-AE30-5DD40030693D}" type="presParOf" srcId="{50BA8935-FF09-4BCB-BDCC-7DD043EBBC5E}" destId="{A8251F39-2526-47BE-BEF4-E777405421EF}" srcOrd="2" destOrd="0" presId="urn:microsoft.com/office/officeart/2005/8/layout/chevron1"/>
    <dgm:cxn modelId="{7368DD51-9F51-4B60-9FE8-86526D884A8C}" type="presParOf" srcId="{50BA8935-FF09-4BCB-BDCC-7DD043EBBC5E}" destId="{21E49167-F81C-49BB-A528-5122ACD1715D}" srcOrd="3" destOrd="0" presId="urn:microsoft.com/office/officeart/2005/8/layout/chevron1"/>
    <dgm:cxn modelId="{F6C24DFF-9AC6-4299-9ADC-DD196F1BF654}" type="presParOf" srcId="{50BA8935-FF09-4BCB-BDCC-7DD043EBBC5E}" destId="{C2007047-4082-4E2D-87CC-7710AF1231CC}" srcOrd="4" destOrd="0" presId="urn:microsoft.com/office/officeart/2005/8/layout/chevron1"/>
    <dgm:cxn modelId="{A75F98D5-F296-48A3-AD9D-32BAD13570C9}" type="presParOf" srcId="{50BA8935-FF09-4BCB-BDCC-7DD043EBBC5E}" destId="{DBB64FA6-1203-4D8F-A643-9909D435446B}" srcOrd="5" destOrd="0" presId="urn:microsoft.com/office/officeart/2005/8/layout/chevron1"/>
    <dgm:cxn modelId="{3876DE7C-4E30-4221-80F2-39296715EC55}" type="presParOf" srcId="{50BA8935-FF09-4BCB-BDCC-7DD043EBBC5E}" destId="{F1683B02-3542-4DF7-A1C1-40A6B74A7D3F}" srcOrd="6" destOrd="0" presId="urn:microsoft.com/office/officeart/2005/8/layout/chevron1"/>
    <dgm:cxn modelId="{30502211-C5F6-4190-A83A-2B30E26B9FCD}" type="presParOf" srcId="{50BA8935-FF09-4BCB-BDCC-7DD043EBBC5E}" destId="{9984854C-5880-41AA-969B-5B1174DCAFFF}" srcOrd="7" destOrd="0" presId="urn:microsoft.com/office/officeart/2005/8/layout/chevron1"/>
    <dgm:cxn modelId="{9AC6C55E-15DC-41B7-B5E5-D2DFDDE1E0B7}" type="presParOf" srcId="{50BA8935-FF09-4BCB-BDCC-7DD043EBBC5E}" destId="{884413B0-3BA1-4260-9E4E-DED71D671A9F}" srcOrd="8" destOrd="0" presId="urn:microsoft.com/office/officeart/2005/8/layout/chevron1"/>
    <dgm:cxn modelId="{4F798CD7-F421-44FD-9D85-5E1E62AADECC}" type="presParOf" srcId="{50BA8935-FF09-4BCB-BDCC-7DD043EBBC5E}" destId="{A53EA5B4-9988-4B2F-AEA2-734B60A2C5B1}" srcOrd="9" destOrd="0" presId="urn:microsoft.com/office/officeart/2005/8/layout/chevron1"/>
    <dgm:cxn modelId="{FDE03D86-30A7-4B50-A1BE-BC559BA6A3D1}" type="presParOf" srcId="{50BA8935-FF09-4BCB-BDCC-7DD043EBBC5E}" destId="{6340557F-8B59-4D63-B8A7-A902E315D73A}" srcOrd="10" destOrd="0" presId="urn:microsoft.com/office/officeart/2005/8/layout/chevron1"/>
    <dgm:cxn modelId="{B4B07D2C-0125-41AB-B0B2-B9102C2482E4}" type="presParOf" srcId="{50BA8935-FF09-4BCB-BDCC-7DD043EBBC5E}" destId="{2D7E9F96-F25B-48D8-9E7F-CB5CF10F4CA9}" srcOrd="11" destOrd="0" presId="urn:microsoft.com/office/officeart/2005/8/layout/chevron1"/>
    <dgm:cxn modelId="{E8E82B66-C0A2-401E-95D7-230F851F559A}" type="presParOf" srcId="{50BA8935-FF09-4BCB-BDCC-7DD043EBBC5E}" destId="{8C36FF9D-CAE0-4551-B6FA-07150A293B2F}" srcOrd="12" destOrd="0" presId="urn:microsoft.com/office/officeart/2005/8/layout/chevron1"/>
    <dgm:cxn modelId="{57CE0BB0-4FED-4690-9FCF-EFDEB7EC3638}" type="presParOf" srcId="{50BA8935-FF09-4BCB-BDCC-7DD043EBBC5E}" destId="{E28BA701-6990-4F0D-B132-3AAC558EA8FE}" srcOrd="13" destOrd="0" presId="urn:microsoft.com/office/officeart/2005/8/layout/chevron1"/>
    <dgm:cxn modelId="{74540B1A-3637-49C4-AE9C-4A640132E62F}" type="presParOf" srcId="{50BA8935-FF09-4BCB-BDCC-7DD043EBBC5E}" destId="{946E6896-07ED-40C4-BDB7-1BFBDB3D2026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0258D-420E-46AC-A2D1-3FA08FC15997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C84DF8-37FA-4964-BDEB-36C962354601}">
      <dgm:prSet phldrT="[Text]" custT="1"/>
      <dgm:spPr/>
      <dgm:t>
        <a:bodyPr/>
        <a:lstStyle/>
        <a:p>
          <a:r>
            <a:rPr lang="en-US" sz="1800" dirty="0">
              <a:solidFill>
                <a:schemeClr val="tx2"/>
              </a:solidFill>
              <a:latin typeface="+mn-lt"/>
            </a:rPr>
            <a:t>Funding</a:t>
          </a:r>
        </a:p>
      </dgm:t>
    </dgm:pt>
    <dgm:pt modelId="{27E48FC7-0B40-44AC-BBB1-11FB41A9CAA0}" type="parTrans" cxnId="{918264D5-490F-4124-96FD-EA688C2A4F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10A497-B765-4FD8-8C8A-9F134F099B4F}" type="sibTrans" cxnId="{918264D5-490F-4124-96FD-EA688C2A4F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6E04F7-0DA1-4530-B622-D7D74EE32709}">
      <dgm:prSet phldrT="[Text]" custT="1"/>
      <dgm:spPr/>
      <dgm:t>
        <a:bodyPr/>
        <a:lstStyle/>
        <a:p>
          <a:r>
            <a:rPr lang="en-US" sz="1800" dirty="0">
              <a:solidFill>
                <a:schemeClr val="tx2"/>
              </a:solidFill>
              <a:latin typeface="+mn-lt"/>
            </a:rPr>
            <a:t>First Phase</a:t>
          </a:r>
        </a:p>
      </dgm:t>
    </dgm:pt>
    <dgm:pt modelId="{15FF9BCF-39C7-4C0C-A2FB-71AF25B96D12}" type="parTrans" cxnId="{AF7650CB-683B-4889-9AA9-ABB0077392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794FA9-406D-49EA-9002-5DA615082648}" type="sibTrans" cxnId="{AF7650CB-683B-4889-9AA9-ABB00773928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0DBE7B-91F2-4165-B695-3BCB60EA897E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+mn-lt"/>
            </a:rPr>
            <a:t>More MARTA Atlanta sales tax could potentially fund first phase within City of Atlanta</a:t>
          </a:r>
        </a:p>
      </dgm:t>
    </dgm:pt>
    <dgm:pt modelId="{D5FAE3A8-F968-4F13-9FEA-CE1A442223E9}" type="parTrans" cxnId="{6A6C06ED-D542-4D25-85E7-0F23F936AC1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EF27B45-0E65-46B1-B0BA-ACCAC6DA4EDA}" type="sibTrans" cxnId="{6A6C06ED-D542-4D25-85E7-0F23F936AC1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F6826F-5255-438C-89A7-D5DDDFF02CA8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+mn-lt"/>
            </a:rPr>
            <a:t>Lindbergh Center station to North Decatur/</a:t>
          </a:r>
          <a:r>
            <a:rPr lang="en-US" sz="1600" dirty="0" err="1">
              <a:solidFill>
                <a:schemeClr val="tx2"/>
              </a:solidFill>
              <a:latin typeface="+mn-lt"/>
            </a:rPr>
            <a:t>Clairmont</a:t>
          </a:r>
          <a:r>
            <a:rPr lang="en-US" sz="1600" dirty="0">
              <a:solidFill>
                <a:schemeClr val="tx2"/>
              </a:solidFill>
              <a:latin typeface="+mn-lt"/>
            </a:rPr>
            <a:t> or Emory Area</a:t>
          </a:r>
        </a:p>
      </dgm:t>
    </dgm:pt>
    <dgm:pt modelId="{280049BD-28C1-4D38-AB35-0576091B1CAB}" type="parTrans" cxnId="{E84FD55A-E1F8-4E36-BFC2-910CE72241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32AD424-DF64-423D-B303-A5026D75B1B8}" type="sibTrans" cxnId="{E84FD55A-E1F8-4E36-BFC2-910CE72241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6F1DEC7-F8E6-4324-8AD9-34A3DA008A84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+mn-lt"/>
            </a:rPr>
            <a:t>High-capacity transit linking MARTA rail system and a major regional employment, medical and educational center</a:t>
          </a:r>
        </a:p>
      </dgm:t>
    </dgm:pt>
    <dgm:pt modelId="{C3FEED19-BFF5-4C4C-BA90-B0C9B6F0D27A}" type="parTrans" cxnId="{970F9AFD-6EE4-4BD5-AD1C-A22DA72AB8A2}">
      <dgm:prSet/>
      <dgm:spPr/>
      <dgm:t>
        <a:bodyPr/>
        <a:lstStyle/>
        <a:p>
          <a:endParaRPr lang="en-US"/>
        </a:p>
      </dgm:t>
    </dgm:pt>
    <dgm:pt modelId="{A21D9DCE-B164-47C6-B1B4-1C744B1A642E}" type="sibTrans" cxnId="{970F9AFD-6EE4-4BD5-AD1C-A22DA72AB8A2}">
      <dgm:prSet/>
      <dgm:spPr/>
      <dgm:t>
        <a:bodyPr/>
        <a:lstStyle/>
        <a:p>
          <a:endParaRPr lang="en-US"/>
        </a:p>
      </dgm:t>
    </dgm:pt>
    <dgm:pt modelId="{904C2852-6CDF-42EB-8360-774DA667C2E7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+mn-lt"/>
            </a:rPr>
            <a:t>The full project extends from Lindbergh Center station to Avondale station</a:t>
          </a:r>
        </a:p>
      </dgm:t>
    </dgm:pt>
    <dgm:pt modelId="{C2C94F2A-1262-4B45-9CE9-66C39058FF29}" type="sibTrans" cxnId="{B1D9DF44-1DE7-4A95-8AD6-4AF6C7AFE08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7E3C82C-D162-4D0D-9CCE-ADED2BA761D9}" type="parTrans" cxnId="{B1D9DF44-1DE7-4A95-8AD6-4AF6C7AFE08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4A8FB4E-AB5A-4E52-853E-59F523334BAD}">
      <dgm:prSet phldrT="[Text]" custT="1"/>
      <dgm:spPr/>
      <dgm:t>
        <a:bodyPr/>
        <a:lstStyle/>
        <a:p>
          <a:r>
            <a:rPr lang="en-US" sz="1800" dirty="0">
              <a:solidFill>
                <a:schemeClr val="tx2"/>
              </a:solidFill>
              <a:latin typeface="+mn-lt"/>
            </a:rPr>
            <a:t>Other Considerations</a:t>
          </a:r>
        </a:p>
      </dgm:t>
    </dgm:pt>
    <dgm:pt modelId="{2CFC8378-582E-4A14-8C7A-B96BA28ABB8B}" type="sibTrans" cxnId="{8F082BA3-70E7-477B-BF1E-35C7A20639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61E6378-66CF-4320-900B-BD3DCFD65E0F}" type="parTrans" cxnId="{8F082BA3-70E7-477B-BF1E-35C7A20639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E01DFD7-4797-42D4-8768-EC65216DE872}">
      <dgm:prSet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+mn-lt"/>
            </a:rPr>
            <a:t>Remaining project funding in DeKalb County has not been identified</a:t>
          </a:r>
        </a:p>
      </dgm:t>
    </dgm:pt>
    <dgm:pt modelId="{8300930C-0097-42AF-9B7D-D62624FDA173}" type="parTrans" cxnId="{D93E4353-9CE2-47BC-9028-1641A86C3739}">
      <dgm:prSet/>
      <dgm:spPr/>
      <dgm:t>
        <a:bodyPr/>
        <a:lstStyle/>
        <a:p>
          <a:endParaRPr lang="en-US"/>
        </a:p>
      </dgm:t>
    </dgm:pt>
    <dgm:pt modelId="{4F3AF32C-42C3-41FE-B665-37D3E919A875}" type="sibTrans" cxnId="{D93E4353-9CE2-47BC-9028-1641A86C3739}">
      <dgm:prSet/>
      <dgm:spPr/>
      <dgm:t>
        <a:bodyPr/>
        <a:lstStyle/>
        <a:p>
          <a:endParaRPr lang="en-US"/>
        </a:p>
      </dgm:t>
    </dgm:pt>
    <dgm:pt modelId="{8728ED30-9563-48F1-9814-EBA32E83D57B}">
      <dgm:prSet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+mn-lt"/>
            </a:rPr>
            <a:t>Potential exists to construct a minimum operating segment that benefits DeKalb, City of Atlanta, MARTA, Emory, commuters and residents.</a:t>
          </a:r>
        </a:p>
      </dgm:t>
    </dgm:pt>
    <dgm:pt modelId="{413FA4EC-675C-459D-AD41-8007BEB45045}" type="parTrans" cxnId="{686CEE3E-79E0-4D51-AA95-9BE5D551BFA3}">
      <dgm:prSet/>
      <dgm:spPr/>
      <dgm:t>
        <a:bodyPr/>
        <a:lstStyle/>
        <a:p>
          <a:endParaRPr lang="en-US"/>
        </a:p>
      </dgm:t>
    </dgm:pt>
    <dgm:pt modelId="{95B618D6-A353-40F3-B63A-C32577C05DBE}" type="sibTrans" cxnId="{686CEE3E-79E0-4D51-AA95-9BE5D551BFA3}">
      <dgm:prSet/>
      <dgm:spPr/>
      <dgm:t>
        <a:bodyPr/>
        <a:lstStyle/>
        <a:p>
          <a:endParaRPr lang="en-US"/>
        </a:p>
      </dgm:t>
    </dgm:pt>
    <dgm:pt modelId="{3D79240E-4CD6-4C8D-B0CF-88203A54442F}" type="pres">
      <dgm:prSet presAssocID="{1E30258D-420E-46AC-A2D1-3FA08FC15997}" presName="linear" presStyleCnt="0">
        <dgm:presLayoutVars>
          <dgm:dir/>
          <dgm:animLvl val="lvl"/>
          <dgm:resizeHandles val="exact"/>
        </dgm:presLayoutVars>
      </dgm:prSet>
      <dgm:spPr/>
    </dgm:pt>
    <dgm:pt modelId="{E70E1597-FA93-4898-B45A-103F772529CF}" type="pres">
      <dgm:prSet presAssocID="{28C84DF8-37FA-4964-BDEB-36C962354601}" presName="parentLin" presStyleCnt="0"/>
      <dgm:spPr/>
    </dgm:pt>
    <dgm:pt modelId="{A4A5BE3D-5958-41B1-BED7-356B045FED9C}" type="pres">
      <dgm:prSet presAssocID="{28C84DF8-37FA-4964-BDEB-36C962354601}" presName="parentLeftMargin" presStyleLbl="node1" presStyleIdx="0" presStyleCnt="3"/>
      <dgm:spPr/>
    </dgm:pt>
    <dgm:pt modelId="{03DBB504-A3F2-4882-AF57-275E62A40FB6}" type="pres">
      <dgm:prSet presAssocID="{28C84DF8-37FA-4964-BDEB-36C962354601}" presName="parentText" presStyleLbl="node1" presStyleIdx="0" presStyleCnt="3" custScaleY="80589">
        <dgm:presLayoutVars>
          <dgm:chMax val="0"/>
          <dgm:bulletEnabled val="1"/>
        </dgm:presLayoutVars>
      </dgm:prSet>
      <dgm:spPr/>
    </dgm:pt>
    <dgm:pt modelId="{7BF3D302-B417-4361-ABBD-5F6BC418053E}" type="pres">
      <dgm:prSet presAssocID="{28C84DF8-37FA-4964-BDEB-36C962354601}" presName="negativeSpace" presStyleCnt="0"/>
      <dgm:spPr/>
    </dgm:pt>
    <dgm:pt modelId="{E3DD71A8-7571-48A0-9789-2D406A55FB89}" type="pres">
      <dgm:prSet presAssocID="{28C84DF8-37FA-4964-BDEB-36C962354601}" presName="childText" presStyleLbl="conFgAcc1" presStyleIdx="0" presStyleCnt="3">
        <dgm:presLayoutVars>
          <dgm:bulletEnabled val="1"/>
        </dgm:presLayoutVars>
      </dgm:prSet>
      <dgm:spPr/>
    </dgm:pt>
    <dgm:pt modelId="{F45AA793-DBC3-45CA-8683-38D9660E5386}" type="pres">
      <dgm:prSet presAssocID="{AC10A497-B765-4FD8-8C8A-9F134F099B4F}" presName="spaceBetweenRectangles" presStyleCnt="0"/>
      <dgm:spPr/>
    </dgm:pt>
    <dgm:pt modelId="{94FCC7EE-5F90-49F4-8406-132F4BB6CF26}" type="pres">
      <dgm:prSet presAssocID="{2C6E04F7-0DA1-4530-B622-D7D74EE32709}" presName="parentLin" presStyleCnt="0"/>
      <dgm:spPr/>
    </dgm:pt>
    <dgm:pt modelId="{425AABE8-3A85-4B5D-92FF-D49B8E7F158D}" type="pres">
      <dgm:prSet presAssocID="{2C6E04F7-0DA1-4530-B622-D7D74EE32709}" presName="parentLeftMargin" presStyleLbl="node1" presStyleIdx="0" presStyleCnt="3"/>
      <dgm:spPr/>
    </dgm:pt>
    <dgm:pt modelId="{E707E0FB-6195-4CCD-B733-78BB1420ABB0}" type="pres">
      <dgm:prSet presAssocID="{2C6E04F7-0DA1-4530-B622-D7D74EE32709}" presName="parentText" presStyleLbl="node1" presStyleIdx="1" presStyleCnt="3" custScaleY="83410">
        <dgm:presLayoutVars>
          <dgm:chMax val="0"/>
          <dgm:bulletEnabled val="1"/>
        </dgm:presLayoutVars>
      </dgm:prSet>
      <dgm:spPr/>
    </dgm:pt>
    <dgm:pt modelId="{EB1E54EF-DD21-40CC-9068-2F23716D8209}" type="pres">
      <dgm:prSet presAssocID="{2C6E04F7-0DA1-4530-B622-D7D74EE32709}" presName="negativeSpace" presStyleCnt="0"/>
      <dgm:spPr/>
    </dgm:pt>
    <dgm:pt modelId="{5067B422-D06A-4E57-A8C1-72A99498F761}" type="pres">
      <dgm:prSet presAssocID="{2C6E04F7-0DA1-4530-B622-D7D74EE32709}" presName="childText" presStyleLbl="conFgAcc1" presStyleIdx="1" presStyleCnt="3" custLinFactNeighborX="-1087" custLinFactNeighborY="-79796">
        <dgm:presLayoutVars>
          <dgm:bulletEnabled val="1"/>
        </dgm:presLayoutVars>
      </dgm:prSet>
      <dgm:spPr/>
    </dgm:pt>
    <dgm:pt modelId="{ACE72009-6C1B-410A-8E1F-CCFDA3BC4AAB}" type="pres">
      <dgm:prSet presAssocID="{59794FA9-406D-49EA-9002-5DA615082648}" presName="spaceBetweenRectangles" presStyleCnt="0"/>
      <dgm:spPr/>
    </dgm:pt>
    <dgm:pt modelId="{9631AC87-BBE5-43D2-8165-BAF42289DA5C}" type="pres">
      <dgm:prSet presAssocID="{94A8FB4E-AB5A-4E52-853E-59F523334BAD}" presName="parentLin" presStyleCnt="0"/>
      <dgm:spPr/>
    </dgm:pt>
    <dgm:pt modelId="{F1C2F8B2-74C1-4FCA-9C89-40BB0120AA65}" type="pres">
      <dgm:prSet presAssocID="{94A8FB4E-AB5A-4E52-853E-59F523334BAD}" presName="parentLeftMargin" presStyleLbl="node1" presStyleIdx="1" presStyleCnt="3"/>
      <dgm:spPr/>
    </dgm:pt>
    <dgm:pt modelId="{C596B097-7BBA-43DE-B52C-943AF5C69676}" type="pres">
      <dgm:prSet presAssocID="{94A8FB4E-AB5A-4E52-853E-59F523334BAD}" presName="parentText" presStyleLbl="node1" presStyleIdx="2" presStyleCnt="3" custScaleY="78153">
        <dgm:presLayoutVars>
          <dgm:chMax val="0"/>
          <dgm:bulletEnabled val="1"/>
        </dgm:presLayoutVars>
      </dgm:prSet>
      <dgm:spPr/>
    </dgm:pt>
    <dgm:pt modelId="{EE35DF62-0006-41F4-967E-618ADAF0D22C}" type="pres">
      <dgm:prSet presAssocID="{94A8FB4E-AB5A-4E52-853E-59F523334BAD}" presName="negativeSpace" presStyleCnt="0"/>
      <dgm:spPr/>
    </dgm:pt>
    <dgm:pt modelId="{ECF10631-9A52-480C-A4A8-D8C39061FFC5}" type="pres">
      <dgm:prSet presAssocID="{94A8FB4E-AB5A-4E52-853E-59F523334B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0F9AFD-6EE4-4BD5-AD1C-A22DA72AB8A2}" srcId="{2C6E04F7-0DA1-4530-B622-D7D74EE32709}" destId="{C6F1DEC7-F8E6-4324-8AD9-34A3DA008A84}" srcOrd="1" destOrd="0" parTransId="{C3FEED19-BFF5-4C4C-BA90-B0C9B6F0D27A}" sibTransId="{A21D9DCE-B164-47C6-B1B4-1C744B1A642E}"/>
    <dgm:cxn modelId="{F90E562D-317C-4F2A-BF1D-3B0931A68DCB}" type="presOf" srcId="{1E30258D-420E-46AC-A2D1-3FA08FC15997}" destId="{3D79240E-4CD6-4C8D-B0CF-88203A54442F}" srcOrd="0" destOrd="0" presId="urn:microsoft.com/office/officeart/2005/8/layout/list1"/>
    <dgm:cxn modelId="{686CEE3E-79E0-4D51-AA95-9BE5D551BFA3}" srcId="{94A8FB4E-AB5A-4E52-853E-59F523334BAD}" destId="{8728ED30-9563-48F1-9814-EBA32E83D57B}" srcOrd="1" destOrd="0" parTransId="{413FA4EC-675C-459D-AD41-8007BEB45045}" sibTransId="{95B618D6-A353-40F3-B63A-C32577C05DBE}"/>
    <dgm:cxn modelId="{F6162F83-49AC-4653-AFFC-E20BAAF40149}" type="presOf" srcId="{C6F1DEC7-F8E6-4324-8AD9-34A3DA008A84}" destId="{5067B422-D06A-4E57-A8C1-72A99498F761}" srcOrd="0" destOrd="1" presId="urn:microsoft.com/office/officeart/2005/8/layout/list1"/>
    <dgm:cxn modelId="{D93E4353-9CE2-47BC-9028-1641A86C3739}" srcId="{28C84DF8-37FA-4964-BDEB-36C962354601}" destId="{5E01DFD7-4797-42D4-8768-EC65216DE872}" srcOrd="1" destOrd="0" parTransId="{8300930C-0097-42AF-9B7D-D62624FDA173}" sibTransId="{4F3AF32C-42C3-41FE-B665-37D3E919A875}"/>
    <dgm:cxn modelId="{5C03E141-D380-458A-8942-B892F93F1CEC}" type="presOf" srcId="{0F0DBE7B-91F2-4165-B695-3BCB60EA897E}" destId="{E3DD71A8-7571-48A0-9789-2D406A55FB89}" srcOrd="0" destOrd="0" presId="urn:microsoft.com/office/officeart/2005/8/layout/list1"/>
    <dgm:cxn modelId="{AB7D1C76-4D77-4515-B62A-5688470ADE14}" type="presOf" srcId="{D5F6826F-5255-438C-89A7-D5DDDFF02CA8}" destId="{5067B422-D06A-4E57-A8C1-72A99498F761}" srcOrd="0" destOrd="0" presId="urn:microsoft.com/office/officeart/2005/8/layout/list1"/>
    <dgm:cxn modelId="{1ABB1F8A-FBBC-4EBF-A687-218348046F35}" type="presOf" srcId="{28C84DF8-37FA-4964-BDEB-36C962354601}" destId="{A4A5BE3D-5958-41B1-BED7-356B045FED9C}" srcOrd="0" destOrd="0" presId="urn:microsoft.com/office/officeart/2005/8/layout/list1"/>
    <dgm:cxn modelId="{C7F00436-C5A3-41E6-97A3-34CC4C033EFF}" type="presOf" srcId="{94A8FB4E-AB5A-4E52-853E-59F523334BAD}" destId="{C596B097-7BBA-43DE-B52C-943AF5C69676}" srcOrd="1" destOrd="0" presId="urn:microsoft.com/office/officeart/2005/8/layout/list1"/>
    <dgm:cxn modelId="{E84FD55A-E1F8-4E36-BFC2-910CE72241CF}" srcId="{2C6E04F7-0DA1-4530-B622-D7D74EE32709}" destId="{D5F6826F-5255-438C-89A7-D5DDDFF02CA8}" srcOrd="0" destOrd="0" parTransId="{280049BD-28C1-4D38-AB35-0576091B1CAB}" sibTransId="{032AD424-DF64-423D-B303-A5026D75B1B8}"/>
    <dgm:cxn modelId="{246B3E56-BF96-4E98-8BA0-80EC3189F911}" type="presOf" srcId="{2C6E04F7-0DA1-4530-B622-D7D74EE32709}" destId="{425AABE8-3A85-4B5D-92FF-D49B8E7F158D}" srcOrd="0" destOrd="0" presId="urn:microsoft.com/office/officeart/2005/8/layout/list1"/>
    <dgm:cxn modelId="{4180A25B-2D5F-42E5-8F8E-7E8C98E1BE10}" type="presOf" srcId="{5E01DFD7-4797-42D4-8768-EC65216DE872}" destId="{E3DD71A8-7571-48A0-9789-2D406A55FB89}" srcOrd="0" destOrd="1" presId="urn:microsoft.com/office/officeart/2005/8/layout/list1"/>
    <dgm:cxn modelId="{918264D5-490F-4124-96FD-EA688C2A4F64}" srcId="{1E30258D-420E-46AC-A2D1-3FA08FC15997}" destId="{28C84DF8-37FA-4964-BDEB-36C962354601}" srcOrd="0" destOrd="0" parTransId="{27E48FC7-0B40-44AC-BBB1-11FB41A9CAA0}" sibTransId="{AC10A497-B765-4FD8-8C8A-9F134F099B4F}"/>
    <dgm:cxn modelId="{AF7650CB-683B-4889-9AA9-ABB00773928D}" srcId="{1E30258D-420E-46AC-A2D1-3FA08FC15997}" destId="{2C6E04F7-0DA1-4530-B622-D7D74EE32709}" srcOrd="1" destOrd="0" parTransId="{15FF9BCF-39C7-4C0C-A2FB-71AF25B96D12}" sibTransId="{59794FA9-406D-49EA-9002-5DA615082648}"/>
    <dgm:cxn modelId="{B1D9DF44-1DE7-4A95-8AD6-4AF6C7AFE080}" srcId="{94A8FB4E-AB5A-4E52-853E-59F523334BAD}" destId="{904C2852-6CDF-42EB-8360-774DA667C2E7}" srcOrd="0" destOrd="0" parTransId="{D7E3C82C-D162-4D0D-9CCE-ADED2BA761D9}" sibTransId="{C2C94F2A-1262-4B45-9CE9-66C39058FF29}"/>
    <dgm:cxn modelId="{CB7FA229-EEB5-476C-8682-FEC812FAAD41}" type="presOf" srcId="{28C84DF8-37FA-4964-BDEB-36C962354601}" destId="{03DBB504-A3F2-4882-AF57-275E62A40FB6}" srcOrd="1" destOrd="0" presId="urn:microsoft.com/office/officeart/2005/8/layout/list1"/>
    <dgm:cxn modelId="{A600A150-49E1-41F7-BB9B-EDD59542148C}" type="presOf" srcId="{2C6E04F7-0DA1-4530-B622-D7D74EE32709}" destId="{E707E0FB-6195-4CCD-B733-78BB1420ABB0}" srcOrd="1" destOrd="0" presId="urn:microsoft.com/office/officeart/2005/8/layout/list1"/>
    <dgm:cxn modelId="{965FEB99-4B65-40B1-AD19-14ACE2C9D512}" type="presOf" srcId="{94A8FB4E-AB5A-4E52-853E-59F523334BAD}" destId="{F1C2F8B2-74C1-4FCA-9C89-40BB0120AA65}" srcOrd="0" destOrd="0" presId="urn:microsoft.com/office/officeart/2005/8/layout/list1"/>
    <dgm:cxn modelId="{6A6C06ED-D542-4D25-85E7-0F23F936AC19}" srcId="{28C84DF8-37FA-4964-BDEB-36C962354601}" destId="{0F0DBE7B-91F2-4165-B695-3BCB60EA897E}" srcOrd="0" destOrd="0" parTransId="{D5FAE3A8-F968-4F13-9FEA-CE1A442223E9}" sibTransId="{EEF27B45-0E65-46B1-B0BA-ACCAC6DA4EDA}"/>
    <dgm:cxn modelId="{EBC65321-3FF5-4F5D-B998-48D9D91425CD}" type="presOf" srcId="{8728ED30-9563-48F1-9814-EBA32E83D57B}" destId="{ECF10631-9A52-480C-A4A8-D8C39061FFC5}" srcOrd="0" destOrd="1" presId="urn:microsoft.com/office/officeart/2005/8/layout/list1"/>
    <dgm:cxn modelId="{208E5266-8105-4A46-AC0F-7B6161F461AD}" type="presOf" srcId="{904C2852-6CDF-42EB-8360-774DA667C2E7}" destId="{ECF10631-9A52-480C-A4A8-D8C39061FFC5}" srcOrd="0" destOrd="0" presId="urn:microsoft.com/office/officeart/2005/8/layout/list1"/>
    <dgm:cxn modelId="{8F082BA3-70E7-477B-BF1E-35C7A206397D}" srcId="{1E30258D-420E-46AC-A2D1-3FA08FC15997}" destId="{94A8FB4E-AB5A-4E52-853E-59F523334BAD}" srcOrd="2" destOrd="0" parTransId="{161E6378-66CF-4320-900B-BD3DCFD65E0F}" sibTransId="{2CFC8378-582E-4A14-8C7A-B96BA28ABB8B}"/>
    <dgm:cxn modelId="{8D1CAD35-F5EA-4B2C-827E-6879927DBF83}" type="presParOf" srcId="{3D79240E-4CD6-4C8D-B0CF-88203A54442F}" destId="{E70E1597-FA93-4898-B45A-103F772529CF}" srcOrd="0" destOrd="0" presId="urn:microsoft.com/office/officeart/2005/8/layout/list1"/>
    <dgm:cxn modelId="{128429DF-9E65-40BF-ADDE-EEBEB548233C}" type="presParOf" srcId="{E70E1597-FA93-4898-B45A-103F772529CF}" destId="{A4A5BE3D-5958-41B1-BED7-356B045FED9C}" srcOrd="0" destOrd="0" presId="urn:microsoft.com/office/officeart/2005/8/layout/list1"/>
    <dgm:cxn modelId="{7353AEC4-BEC5-4C26-8871-8C432ED5CBA5}" type="presParOf" srcId="{E70E1597-FA93-4898-B45A-103F772529CF}" destId="{03DBB504-A3F2-4882-AF57-275E62A40FB6}" srcOrd="1" destOrd="0" presId="urn:microsoft.com/office/officeart/2005/8/layout/list1"/>
    <dgm:cxn modelId="{74EBE047-BB1E-4B70-A58A-86C4DB0E9673}" type="presParOf" srcId="{3D79240E-4CD6-4C8D-B0CF-88203A54442F}" destId="{7BF3D302-B417-4361-ABBD-5F6BC418053E}" srcOrd="1" destOrd="0" presId="urn:microsoft.com/office/officeart/2005/8/layout/list1"/>
    <dgm:cxn modelId="{A5036895-2F5E-4B2A-BAD1-4BAEADC23B0A}" type="presParOf" srcId="{3D79240E-4CD6-4C8D-B0CF-88203A54442F}" destId="{E3DD71A8-7571-48A0-9789-2D406A55FB89}" srcOrd="2" destOrd="0" presId="urn:microsoft.com/office/officeart/2005/8/layout/list1"/>
    <dgm:cxn modelId="{CDDD1130-B456-48D4-BB42-64213946FBF7}" type="presParOf" srcId="{3D79240E-4CD6-4C8D-B0CF-88203A54442F}" destId="{F45AA793-DBC3-45CA-8683-38D9660E5386}" srcOrd="3" destOrd="0" presId="urn:microsoft.com/office/officeart/2005/8/layout/list1"/>
    <dgm:cxn modelId="{B5F8A5C7-26CE-4D1E-AB84-6231EC5B65F1}" type="presParOf" srcId="{3D79240E-4CD6-4C8D-B0CF-88203A54442F}" destId="{94FCC7EE-5F90-49F4-8406-132F4BB6CF26}" srcOrd="4" destOrd="0" presId="urn:microsoft.com/office/officeart/2005/8/layout/list1"/>
    <dgm:cxn modelId="{ECCD4892-1AB9-4B57-A072-6C3F350DE1FE}" type="presParOf" srcId="{94FCC7EE-5F90-49F4-8406-132F4BB6CF26}" destId="{425AABE8-3A85-4B5D-92FF-D49B8E7F158D}" srcOrd="0" destOrd="0" presId="urn:microsoft.com/office/officeart/2005/8/layout/list1"/>
    <dgm:cxn modelId="{0AA841F2-5805-4689-9B6B-E957E5BDE41D}" type="presParOf" srcId="{94FCC7EE-5F90-49F4-8406-132F4BB6CF26}" destId="{E707E0FB-6195-4CCD-B733-78BB1420ABB0}" srcOrd="1" destOrd="0" presId="urn:microsoft.com/office/officeart/2005/8/layout/list1"/>
    <dgm:cxn modelId="{B2C76376-916B-42C7-9DE5-335F6A224D81}" type="presParOf" srcId="{3D79240E-4CD6-4C8D-B0CF-88203A54442F}" destId="{EB1E54EF-DD21-40CC-9068-2F23716D8209}" srcOrd="5" destOrd="0" presId="urn:microsoft.com/office/officeart/2005/8/layout/list1"/>
    <dgm:cxn modelId="{0FBC0100-4E08-4214-B5A1-6B41E03BB7C4}" type="presParOf" srcId="{3D79240E-4CD6-4C8D-B0CF-88203A54442F}" destId="{5067B422-D06A-4E57-A8C1-72A99498F761}" srcOrd="6" destOrd="0" presId="urn:microsoft.com/office/officeart/2005/8/layout/list1"/>
    <dgm:cxn modelId="{181CA7AF-7E37-446E-BBB3-BD114EAD630B}" type="presParOf" srcId="{3D79240E-4CD6-4C8D-B0CF-88203A54442F}" destId="{ACE72009-6C1B-410A-8E1F-CCFDA3BC4AAB}" srcOrd="7" destOrd="0" presId="urn:microsoft.com/office/officeart/2005/8/layout/list1"/>
    <dgm:cxn modelId="{39C222F2-DFC4-4B7B-B880-236BEA5268D9}" type="presParOf" srcId="{3D79240E-4CD6-4C8D-B0CF-88203A54442F}" destId="{9631AC87-BBE5-43D2-8165-BAF42289DA5C}" srcOrd="8" destOrd="0" presId="urn:microsoft.com/office/officeart/2005/8/layout/list1"/>
    <dgm:cxn modelId="{645B83D5-D49C-4092-AF21-AD0F15C1711E}" type="presParOf" srcId="{9631AC87-BBE5-43D2-8165-BAF42289DA5C}" destId="{F1C2F8B2-74C1-4FCA-9C89-40BB0120AA65}" srcOrd="0" destOrd="0" presId="urn:microsoft.com/office/officeart/2005/8/layout/list1"/>
    <dgm:cxn modelId="{6F047112-12A7-4947-BDCC-D9CF197E6BFC}" type="presParOf" srcId="{9631AC87-BBE5-43D2-8165-BAF42289DA5C}" destId="{C596B097-7BBA-43DE-B52C-943AF5C69676}" srcOrd="1" destOrd="0" presId="urn:microsoft.com/office/officeart/2005/8/layout/list1"/>
    <dgm:cxn modelId="{473EEA1D-1293-458B-8CEB-73F746D01EA3}" type="presParOf" srcId="{3D79240E-4CD6-4C8D-B0CF-88203A54442F}" destId="{EE35DF62-0006-41F4-967E-618ADAF0D22C}" srcOrd="9" destOrd="0" presId="urn:microsoft.com/office/officeart/2005/8/layout/list1"/>
    <dgm:cxn modelId="{612D9237-C310-4A79-B95E-E87847F4A9EC}" type="presParOf" srcId="{3D79240E-4CD6-4C8D-B0CF-88203A54442F}" destId="{ECF10631-9A52-480C-A4A8-D8C39061FF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2AE87-00B0-4D83-BD69-6D5AC097D15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82C68-2F91-4B2B-B52E-19054A00325B}">
      <dgm:prSet phldrT="[Text]" custT="1"/>
      <dgm:spPr/>
      <dgm:t>
        <a:bodyPr/>
        <a:lstStyle/>
        <a:p>
          <a:r>
            <a:rPr lang="en-US" sz="1600" b="1" dirty="0"/>
            <a:t>Transportation</a:t>
          </a:r>
          <a:endParaRPr lang="en-US" sz="1300" b="1" dirty="0"/>
        </a:p>
      </dgm:t>
    </dgm:pt>
    <dgm:pt modelId="{FADC6DE5-D0C8-486A-8866-19455E5414F0}" type="parTrans" cxnId="{535AAD69-74AE-4885-919A-3BB06E2D4CFC}">
      <dgm:prSet/>
      <dgm:spPr/>
      <dgm:t>
        <a:bodyPr/>
        <a:lstStyle/>
        <a:p>
          <a:endParaRPr lang="en-US"/>
        </a:p>
      </dgm:t>
    </dgm:pt>
    <dgm:pt modelId="{01D6EC28-6F5E-40DA-A2F1-0412EE89E376}" type="sibTrans" cxnId="{535AAD69-74AE-4885-919A-3BB06E2D4CFC}">
      <dgm:prSet/>
      <dgm:spPr/>
      <dgm:t>
        <a:bodyPr/>
        <a:lstStyle/>
        <a:p>
          <a:endParaRPr lang="en-US"/>
        </a:p>
      </dgm:t>
    </dgm:pt>
    <dgm:pt modelId="{F43C3D63-0610-40E2-8D2F-296660B4C11B}">
      <dgm:prSet phldrT="[Text]" custT="1"/>
      <dgm:spPr/>
      <dgm:t>
        <a:bodyPr/>
        <a:lstStyle/>
        <a:p>
          <a:r>
            <a:rPr lang="en-US" sz="1600" b="1" dirty="0"/>
            <a:t>Community Impacts</a:t>
          </a:r>
        </a:p>
      </dgm:t>
    </dgm:pt>
    <dgm:pt modelId="{84B131B4-FF25-45D9-8D17-29E38D3C61E8}" type="parTrans" cxnId="{9D485053-367B-4797-BCBD-6E38914AB061}">
      <dgm:prSet/>
      <dgm:spPr/>
      <dgm:t>
        <a:bodyPr/>
        <a:lstStyle/>
        <a:p>
          <a:endParaRPr lang="en-US"/>
        </a:p>
      </dgm:t>
    </dgm:pt>
    <dgm:pt modelId="{D6C03F27-C597-4222-8C99-3A40E1014FF4}" type="sibTrans" cxnId="{9D485053-367B-4797-BCBD-6E38914AB061}">
      <dgm:prSet/>
      <dgm:spPr/>
      <dgm:t>
        <a:bodyPr/>
        <a:lstStyle/>
        <a:p>
          <a:endParaRPr lang="en-US"/>
        </a:p>
      </dgm:t>
    </dgm:pt>
    <dgm:pt modelId="{E8888366-B8B1-4A4A-B0C4-DA4AA0FF0A2F}">
      <dgm:prSet phldrT="[Text]" custT="1"/>
      <dgm:spPr/>
      <dgm:t>
        <a:bodyPr/>
        <a:lstStyle/>
        <a:p>
          <a:r>
            <a:rPr lang="en-US" sz="1600" b="1" dirty="0"/>
            <a:t>Natural Resources</a:t>
          </a:r>
        </a:p>
      </dgm:t>
    </dgm:pt>
    <dgm:pt modelId="{5A8DF73C-3FC8-438A-9D46-88B1C15174B0}" type="parTrans" cxnId="{ED4C687A-6584-4CD7-A390-3DCD758A4243}">
      <dgm:prSet/>
      <dgm:spPr/>
      <dgm:t>
        <a:bodyPr/>
        <a:lstStyle/>
        <a:p>
          <a:endParaRPr lang="en-US"/>
        </a:p>
      </dgm:t>
    </dgm:pt>
    <dgm:pt modelId="{B365A475-2987-4888-8813-0C23F658B912}" type="sibTrans" cxnId="{ED4C687A-6584-4CD7-A390-3DCD758A4243}">
      <dgm:prSet/>
      <dgm:spPr/>
      <dgm:t>
        <a:bodyPr/>
        <a:lstStyle/>
        <a:p>
          <a:endParaRPr lang="en-US"/>
        </a:p>
      </dgm:t>
    </dgm:pt>
    <dgm:pt modelId="{21817D52-104D-4511-B4D0-2A5B109D92E1}">
      <dgm:prSet/>
      <dgm:spPr/>
      <dgm:t>
        <a:bodyPr/>
        <a:lstStyle/>
        <a:p>
          <a:r>
            <a:rPr lang="en-US" dirty="0"/>
            <a:t>Transit operations: potential ridership, travel times and changes to transit network</a:t>
          </a:r>
        </a:p>
      </dgm:t>
    </dgm:pt>
    <dgm:pt modelId="{C790B0ED-B56B-4942-99F4-DCD24897E803}" type="parTrans" cxnId="{BF445701-A9B0-4AFC-AAC4-313A16EE1D2A}">
      <dgm:prSet/>
      <dgm:spPr/>
      <dgm:t>
        <a:bodyPr/>
        <a:lstStyle/>
        <a:p>
          <a:endParaRPr lang="en-US"/>
        </a:p>
      </dgm:t>
    </dgm:pt>
    <dgm:pt modelId="{BD1D0DD5-B1E0-4062-9EA8-2D4CB5AE3F0C}" type="sibTrans" cxnId="{BF445701-A9B0-4AFC-AAC4-313A16EE1D2A}">
      <dgm:prSet/>
      <dgm:spPr/>
      <dgm:t>
        <a:bodyPr/>
        <a:lstStyle/>
        <a:p>
          <a:endParaRPr lang="en-US"/>
        </a:p>
      </dgm:t>
    </dgm:pt>
    <dgm:pt modelId="{61A994DF-BAB1-4A17-826A-BC01150A9C57}">
      <dgm:prSet/>
      <dgm:spPr/>
      <dgm:t>
        <a:bodyPr/>
        <a:lstStyle/>
        <a:p>
          <a:r>
            <a:rPr lang="en-US" dirty="0"/>
            <a:t>Property impacts</a:t>
          </a:r>
        </a:p>
      </dgm:t>
    </dgm:pt>
    <dgm:pt modelId="{2F42A940-0E57-4B6D-8AAF-F4FBFF87B492}" type="parTrans" cxnId="{AA8C4AFF-855A-4A6F-8F13-947256E4DA8F}">
      <dgm:prSet/>
      <dgm:spPr/>
      <dgm:t>
        <a:bodyPr/>
        <a:lstStyle/>
        <a:p>
          <a:endParaRPr lang="en-US"/>
        </a:p>
      </dgm:t>
    </dgm:pt>
    <dgm:pt modelId="{13396402-0761-4C7D-99BB-114BD3AA1380}" type="sibTrans" cxnId="{AA8C4AFF-855A-4A6F-8F13-947256E4DA8F}">
      <dgm:prSet/>
      <dgm:spPr/>
      <dgm:t>
        <a:bodyPr/>
        <a:lstStyle/>
        <a:p>
          <a:endParaRPr lang="en-US"/>
        </a:p>
      </dgm:t>
    </dgm:pt>
    <dgm:pt modelId="{9E290F5B-2FBE-494C-A5A5-FEBE87192017}">
      <dgm:prSet/>
      <dgm:spPr/>
      <dgm:t>
        <a:bodyPr/>
        <a:lstStyle/>
        <a:p>
          <a:r>
            <a:rPr lang="en-US" dirty="0"/>
            <a:t>Water Resources: Floodplains, wetlands, stream buffers</a:t>
          </a:r>
        </a:p>
      </dgm:t>
    </dgm:pt>
    <dgm:pt modelId="{B4E76243-188E-407F-82E5-23822537A675}" type="parTrans" cxnId="{03D1A108-9725-4C81-A3F4-1508BCD3CD09}">
      <dgm:prSet/>
      <dgm:spPr/>
      <dgm:t>
        <a:bodyPr/>
        <a:lstStyle/>
        <a:p>
          <a:endParaRPr lang="en-US"/>
        </a:p>
      </dgm:t>
    </dgm:pt>
    <dgm:pt modelId="{0BB1EBFB-4C47-4EDC-B170-D02837F56E37}" type="sibTrans" cxnId="{03D1A108-9725-4C81-A3F4-1508BCD3CD09}">
      <dgm:prSet/>
      <dgm:spPr/>
      <dgm:t>
        <a:bodyPr/>
        <a:lstStyle/>
        <a:p>
          <a:endParaRPr lang="en-US"/>
        </a:p>
      </dgm:t>
    </dgm:pt>
    <dgm:pt modelId="{DEBBD277-EFAB-420F-9CF3-698FA9511138}">
      <dgm:prSet/>
      <dgm:spPr/>
      <dgm:t>
        <a:bodyPr/>
        <a:lstStyle/>
        <a:p>
          <a:r>
            <a:rPr lang="en-US" dirty="0"/>
            <a:t>Impacts on existing/planned transportation network – </a:t>
          </a:r>
          <a:r>
            <a:rPr lang="en-US" dirty="0">
              <a:solidFill>
                <a:schemeClr val="tx1"/>
              </a:solidFill>
            </a:rPr>
            <a:t>roadways, traffic, parking, transit</a:t>
          </a:r>
        </a:p>
      </dgm:t>
    </dgm:pt>
    <dgm:pt modelId="{9AB5B09A-0469-436C-B0AF-32C415F55F56}" type="parTrans" cxnId="{F252127F-0FCD-43DF-B83D-3F3B5E9914EC}">
      <dgm:prSet/>
      <dgm:spPr/>
      <dgm:t>
        <a:bodyPr/>
        <a:lstStyle/>
        <a:p>
          <a:endParaRPr lang="en-US"/>
        </a:p>
      </dgm:t>
    </dgm:pt>
    <dgm:pt modelId="{FFD03C20-0A29-4C90-944D-18EDCE748044}" type="sibTrans" cxnId="{F252127F-0FCD-43DF-B83D-3F3B5E9914EC}">
      <dgm:prSet/>
      <dgm:spPr/>
      <dgm:t>
        <a:bodyPr/>
        <a:lstStyle/>
        <a:p>
          <a:endParaRPr lang="en-US"/>
        </a:p>
      </dgm:t>
    </dgm:pt>
    <dgm:pt modelId="{6F3E8407-3053-4367-B003-A251D0402C4C}">
      <dgm:prSet/>
      <dgm:spPr/>
      <dgm:t>
        <a:bodyPr/>
        <a:lstStyle/>
        <a:p>
          <a:r>
            <a:rPr lang="en-US" dirty="0"/>
            <a:t>Natural Habitats and Species</a:t>
          </a:r>
        </a:p>
      </dgm:t>
    </dgm:pt>
    <dgm:pt modelId="{E974E105-2897-4396-89F6-9E5EA7CC6635}" type="parTrans" cxnId="{7030CF3F-5BF0-4C95-9610-7AC33E48127E}">
      <dgm:prSet/>
      <dgm:spPr/>
      <dgm:t>
        <a:bodyPr/>
        <a:lstStyle/>
        <a:p>
          <a:endParaRPr lang="en-US"/>
        </a:p>
      </dgm:t>
    </dgm:pt>
    <dgm:pt modelId="{D7BFD923-D396-428D-AA51-6F3769158129}" type="sibTrans" cxnId="{7030CF3F-5BF0-4C95-9610-7AC33E48127E}">
      <dgm:prSet/>
      <dgm:spPr/>
      <dgm:t>
        <a:bodyPr/>
        <a:lstStyle/>
        <a:p>
          <a:endParaRPr lang="en-US"/>
        </a:p>
      </dgm:t>
    </dgm:pt>
    <dgm:pt modelId="{D6D1E305-E5E8-4C77-A935-E5C06FF5A5D9}">
      <dgm:prSet/>
      <dgm:spPr/>
      <dgm:t>
        <a:bodyPr/>
        <a:lstStyle/>
        <a:p>
          <a:r>
            <a:rPr lang="en-US" dirty="0"/>
            <a:t>Energy and air quality</a:t>
          </a:r>
        </a:p>
      </dgm:t>
    </dgm:pt>
    <dgm:pt modelId="{434AC55C-9D92-49F5-BFA1-FD28336493EB}" type="parTrans" cxnId="{12E27A61-211E-4893-9324-9050B7CBB834}">
      <dgm:prSet/>
      <dgm:spPr/>
      <dgm:t>
        <a:bodyPr/>
        <a:lstStyle/>
        <a:p>
          <a:endParaRPr lang="en-US"/>
        </a:p>
      </dgm:t>
    </dgm:pt>
    <dgm:pt modelId="{48718856-7F4F-43E3-9FDF-A6AF8C7D52D9}" type="sibTrans" cxnId="{12E27A61-211E-4893-9324-9050B7CBB834}">
      <dgm:prSet/>
      <dgm:spPr/>
      <dgm:t>
        <a:bodyPr/>
        <a:lstStyle/>
        <a:p>
          <a:endParaRPr lang="en-US"/>
        </a:p>
      </dgm:t>
    </dgm:pt>
    <dgm:pt modelId="{E566012A-C6DE-466E-BD46-7F03A81E5D8E}">
      <dgm:prSet/>
      <dgm:spPr/>
      <dgm:t>
        <a:bodyPr/>
        <a:lstStyle/>
        <a:p>
          <a:r>
            <a:rPr lang="en-US" dirty="0"/>
            <a:t>Cultural resource impacts: historic, archaeological</a:t>
          </a:r>
        </a:p>
      </dgm:t>
    </dgm:pt>
    <dgm:pt modelId="{F4E69F77-58F9-43A0-8FC4-7BF2EA119C22}" type="parTrans" cxnId="{92A31EE8-4EFF-4939-A093-C23708A41DD3}">
      <dgm:prSet/>
      <dgm:spPr/>
      <dgm:t>
        <a:bodyPr/>
        <a:lstStyle/>
        <a:p>
          <a:endParaRPr lang="en-US"/>
        </a:p>
      </dgm:t>
    </dgm:pt>
    <dgm:pt modelId="{FBF73648-9476-4EC2-BBB9-A03C1AB52F87}" type="sibTrans" cxnId="{92A31EE8-4EFF-4939-A093-C23708A41DD3}">
      <dgm:prSet/>
      <dgm:spPr/>
      <dgm:t>
        <a:bodyPr/>
        <a:lstStyle/>
        <a:p>
          <a:endParaRPr lang="en-US"/>
        </a:p>
      </dgm:t>
    </dgm:pt>
    <dgm:pt modelId="{39469F06-179A-4449-A467-E6EF0F176297}">
      <dgm:prSet/>
      <dgm:spPr/>
      <dgm:t>
        <a:bodyPr/>
        <a:lstStyle/>
        <a:p>
          <a:r>
            <a:rPr lang="en-US" dirty="0"/>
            <a:t>Impacts to parks, recreational areas, and other community facilities</a:t>
          </a:r>
        </a:p>
      </dgm:t>
    </dgm:pt>
    <dgm:pt modelId="{ECCDB13B-526B-4CB1-8350-C32346873538}" type="parTrans" cxnId="{43F1DFFD-5B38-4C03-9B26-4A357C172B03}">
      <dgm:prSet/>
      <dgm:spPr/>
      <dgm:t>
        <a:bodyPr/>
        <a:lstStyle/>
        <a:p>
          <a:endParaRPr lang="en-US"/>
        </a:p>
      </dgm:t>
    </dgm:pt>
    <dgm:pt modelId="{42BCB1F6-8FEB-4E00-9A61-CE15E0E6F832}" type="sibTrans" cxnId="{43F1DFFD-5B38-4C03-9B26-4A357C172B03}">
      <dgm:prSet/>
      <dgm:spPr/>
      <dgm:t>
        <a:bodyPr/>
        <a:lstStyle/>
        <a:p>
          <a:endParaRPr lang="en-US"/>
        </a:p>
      </dgm:t>
    </dgm:pt>
    <dgm:pt modelId="{817B8A1B-CC7B-4B68-97B7-36E14ECBEC6F}">
      <dgm:prSet/>
      <dgm:spPr/>
      <dgm:t>
        <a:bodyPr/>
        <a:lstStyle/>
        <a:p>
          <a:r>
            <a:rPr lang="en-US" dirty="0"/>
            <a:t>Noise and vibration impacts</a:t>
          </a:r>
        </a:p>
      </dgm:t>
    </dgm:pt>
    <dgm:pt modelId="{23C443E0-8493-4EA6-A2F0-0B1C4E4802F3}" type="parTrans" cxnId="{B48ADA0D-4AFE-46E4-AD19-A536AEA48F68}">
      <dgm:prSet/>
      <dgm:spPr/>
      <dgm:t>
        <a:bodyPr/>
        <a:lstStyle/>
        <a:p>
          <a:endParaRPr lang="en-US"/>
        </a:p>
      </dgm:t>
    </dgm:pt>
    <dgm:pt modelId="{F6BA2C45-24E8-472E-8122-DB3C8E7A22AA}" type="sibTrans" cxnId="{B48ADA0D-4AFE-46E4-AD19-A536AEA48F68}">
      <dgm:prSet/>
      <dgm:spPr/>
      <dgm:t>
        <a:bodyPr/>
        <a:lstStyle/>
        <a:p>
          <a:endParaRPr lang="en-US"/>
        </a:p>
      </dgm:t>
    </dgm:pt>
    <dgm:pt modelId="{ED6DD50B-0B7F-44D1-B359-2F8766B9D3B9}" type="pres">
      <dgm:prSet presAssocID="{FBC2AE87-00B0-4D83-BD69-6D5AC097D15E}" presName="linear" presStyleCnt="0">
        <dgm:presLayoutVars>
          <dgm:dir/>
          <dgm:animLvl val="lvl"/>
          <dgm:resizeHandles val="exact"/>
        </dgm:presLayoutVars>
      </dgm:prSet>
      <dgm:spPr/>
    </dgm:pt>
    <dgm:pt modelId="{2CF5AE26-1DD2-4855-9955-8955A3869E4B}" type="pres">
      <dgm:prSet presAssocID="{67B82C68-2F91-4B2B-B52E-19054A00325B}" presName="parentLin" presStyleCnt="0"/>
      <dgm:spPr/>
    </dgm:pt>
    <dgm:pt modelId="{29283914-0483-4EA2-933F-C1BB0F264801}" type="pres">
      <dgm:prSet presAssocID="{67B82C68-2F91-4B2B-B52E-19054A00325B}" presName="parentLeftMargin" presStyleLbl="node1" presStyleIdx="0" presStyleCnt="3"/>
      <dgm:spPr/>
    </dgm:pt>
    <dgm:pt modelId="{2C5AB388-8EC1-4CC6-8E48-BE53073FC1A2}" type="pres">
      <dgm:prSet presAssocID="{67B82C68-2F91-4B2B-B52E-19054A0032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641A06-6DDD-4B87-98CF-6B3B6C2E6D6C}" type="pres">
      <dgm:prSet presAssocID="{67B82C68-2F91-4B2B-B52E-19054A00325B}" presName="negativeSpace" presStyleCnt="0"/>
      <dgm:spPr/>
    </dgm:pt>
    <dgm:pt modelId="{39887703-C4DF-484A-A140-129D86FD7545}" type="pres">
      <dgm:prSet presAssocID="{67B82C68-2F91-4B2B-B52E-19054A00325B}" presName="childText" presStyleLbl="conFgAcc1" presStyleIdx="0" presStyleCnt="3">
        <dgm:presLayoutVars>
          <dgm:bulletEnabled val="1"/>
        </dgm:presLayoutVars>
      </dgm:prSet>
      <dgm:spPr/>
    </dgm:pt>
    <dgm:pt modelId="{E350F9E4-B3BC-4D79-AFC2-B75AB43D7EA0}" type="pres">
      <dgm:prSet presAssocID="{01D6EC28-6F5E-40DA-A2F1-0412EE89E376}" presName="spaceBetweenRectangles" presStyleCnt="0"/>
      <dgm:spPr/>
    </dgm:pt>
    <dgm:pt modelId="{92568BDA-D779-42F6-8FD6-3D1F6E3FB21B}" type="pres">
      <dgm:prSet presAssocID="{F43C3D63-0610-40E2-8D2F-296660B4C11B}" presName="parentLin" presStyleCnt="0"/>
      <dgm:spPr/>
    </dgm:pt>
    <dgm:pt modelId="{E9E7266C-B7DA-444D-A824-DE01E3C1F602}" type="pres">
      <dgm:prSet presAssocID="{F43C3D63-0610-40E2-8D2F-296660B4C11B}" presName="parentLeftMargin" presStyleLbl="node1" presStyleIdx="0" presStyleCnt="3"/>
      <dgm:spPr/>
    </dgm:pt>
    <dgm:pt modelId="{63E7315F-882C-49F2-9705-5E03051BF341}" type="pres">
      <dgm:prSet presAssocID="{F43C3D63-0610-40E2-8D2F-296660B4C1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20D53B-63C7-4CF6-A0DC-22095C27A616}" type="pres">
      <dgm:prSet presAssocID="{F43C3D63-0610-40E2-8D2F-296660B4C11B}" presName="negativeSpace" presStyleCnt="0"/>
      <dgm:spPr/>
    </dgm:pt>
    <dgm:pt modelId="{86582CDC-E091-4744-BDBB-BAC1943F0CAB}" type="pres">
      <dgm:prSet presAssocID="{F43C3D63-0610-40E2-8D2F-296660B4C11B}" presName="childText" presStyleLbl="conFgAcc1" presStyleIdx="1" presStyleCnt="3">
        <dgm:presLayoutVars>
          <dgm:bulletEnabled val="1"/>
        </dgm:presLayoutVars>
      </dgm:prSet>
      <dgm:spPr/>
    </dgm:pt>
    <dgm:pt modelId="{7A0DD439-BB18-4885-BC40-3473039A7F60}" type="pres">
      <dgm:prSet presAssocID="{D6C03F27-C597-4222-8C99-3A40E1014FF4}" presName="spaceBetweenRectangles" presStyleCnt="0"/>
      <dgm:spPr/>
    </dgm:pt>
    <dgm:pt modelId="{7765F786-3FC3-405E-98C9-6735A6142B9F}" type="pres">
      <dgm:prSet presAssocID="{E8888366-B8B1-4A4A-B0C4-DA4AA0FF0A2F}" presName="parentLin" presStyleCnt="0"/>
      <dgm:spPr/>
    </dgm:pt>
    <dgm:pt modelId="{C0621DC0-6B74-4C5A-8C93-BE3392B108CE}" type="pres">
      <dgm:prSet presAssocID="{E8888366-B8B1-4A4A-B0C4-DA4AA0FF0A2F}" presName="parentLeftMargin" presStyleLbl="node1" presStyleIdx="1" presStyleCnt="3"/>
      <dgm:spPr/>
    </dgm:pt>
    <dgm:pt modelId="{E570B0ED-325C-46F5-8164-788E162C498C}" type="pres">
      <dgm:prSet presAssocID="{E8888366-B8B1-4A4A-B0C4-DA4AA0FF0A2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AB3BC7-00B0-41C1-96ED-DC6C315AB850}" type="pres">
      <dgm:prSet presAssocID="{E8888366-B8B1-4A4A-B0C4-DA4AA0FF0A2F}" presName="negativeSpace" presStyleCnt="0"/>
      <dgm:spPr/>
    </dgm:pt>
    <dgm:pt modelId="{3FAE2B9A-FEB6-4C68-ACA6-E8BBE44157C7}" type="pres">
      <dgm:prSet presAssocID="{E8888366-B8B1-4A4A-B0C4-DA4AA0FF0A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75C7E2-D9F8-4DDC-992E-99D8C4B52478}" type="presOf" srcId="{FBC2AE87-00B0-4D83-BD69-6D5AC097D15E}" destId="{ED6DD50B-0B7F-44D1-B359-2F8766B9D3B9}" srcOrd="0" destOrd="0" presId="urn:microsoft.com/office/officeart/2005/8/layout/list1"/>
    <dgm:cxn modelId="{F101549E-956B-41BF-ABFE-CFE40D68F5E5}" type="presOf" srcId="{F43C3D63-0610-40E2-8D2F-296660B4C11B}" destId="{63E7315F-882C-49F2-9705-5E03051BF341}" srcOrd="1" destOrd="0" presId="urn:microsoft.com/office/officeart/2005/8/layout/list1"/>
    <dgm:cxn modelId="{7030CF3F-5BF0-4C95-9610-7AC33E48127E}" srcId="{E8888366-B8B1-4A4A-B0C4-DA4AA0FF0A2F}" destId="{6F3E8407-3053-4367-B003-A251D0402C4C}" srcOrd="1" destOrd="0" parTransId="{E974E105-2897-4396-89F6-9E5EA7CC6635}" sibTransId="{D7BFD923-D396-428D-AA51-6F3769158129}"/>
    <dgm:cxn modelId="{F1D4CC4C-4B3B-45FA-AF6C-95F3B79BE185}" type="presOf" srcId="{67B82C68-2F91-4B2B-B52E-19054A00325B}" destId="{2C5AB388-8EC1-4CC6-8E48-BE53073FC1A2}" srcOrd="1" destOrd="0" presId="urn:microsoft.com/office/officeart/2005/8/layout/list1"/>
    <dgm:cxn modelId="{110B9012-D1A7-4F5F-B04F-5D10EC609F07}" type="presOf" srcId="{6F3E8407-3053-4367-B003-A251D0402C4C}" destId="{3FAE2B9A-FEB6-4C68-ACA6-E8BBE44157C7}" srcOrd="0" destOrd="1" presId="urn:microsoft.com/office/officeart/2005/8/layout/list1"/>
    <dgm:cxn modelId="{12E27A61-211E-4893-9324-9050B7CBB834}" srcId="{E8888366-B8B1-4A4A-B0C4-DA4AA0FF0A2F}" destId="{D6D1E305-E5E8-4C77-A935-E5C06FF5A5D9}" srcOrd="2" destOrd="0" parTransId="{434AC55C-9D92-49F5-BFA1-FD28336493EB}" sibTransId="{48718856-7F4F-43E3-9FDF-A6AF8C7D52D9}"/>
    <dgm:cxn modelId="{92A31EE8-4EFF-4939-A093-C23708A41DD3}" srcId="{F43C3D63-0610-40E2-8D2F-296660B4C11B}" destId="{E566012A-C6DE-466E-BD46-7F03A81E5D8E}" srcOrd="1" destOrd="0" parTransId="{F4E69F77-58F9-43A0-8FC4-7BF2EA119C22}" sibTransId="{FBF73648-9476-4EC2-BBB9-A03C1AB52F87}"/>
    <dgm:cxn modelId="{786A50DB-9B59-41F9-BA76-A15A5A6518CF}" type="presOf" srcId="{67B82C68-2F91-4B2B-B52E-19054A00325B}" destId="{29283914-0483-4EA2-933F-C1BB0F264801}" srcOrd="0" destOrd="0" presId="urn:microsoft.com/office/officeart/2005/8/layout/list1"/>
    <dgm:cxn modelId="{33EE6BE2-EE41-4EF1-9FEF-BB67D8633F1C}" type="presOf" srcId="{E566012A-C6DE-466E-BD46-7F03A81E5D8E}" destId="{86582CDC-E091-4744-BDBB-BAC1943F0CAB}" srcOrd="0" destOrd="1" presId="urn:microsoft.com/office/officeart/2005/8/layout/list1"/>
    <dgm:cxn modelId="{3150A757-5995-4DBD-B39A-221E4B0F50D5}" type="presOf" srcId="{DEBBD277-EFAB-420F-9CF3-698FA9511138}" destId="{39887703-C4DF-484A-A140-129D86FD7545}" srcOrd="0" destOrd="1" presId="urn:microsoft.com/office/officeart/2005/8/layout/list1"/>
    <dgm:cxn modelId="{A696509A-94DE-43FC-BFEA-52EAD3B8C8DD}" type="presOf" srcId="{61A994DF-BAB1-4A17-826A-BC01150A9C57}" destId="{86582CDC-E091-4744-BDBB-BAC1943F0CAB}" srcOrd="0" destOrd="0" presId="urn:microsoft.com/office/officeart/2005/8/layout/list1"/>
    <dgm:cxn modelId="{43F1DFFD-5B38-4C03-9B26-4A357C172B03}" srcId="{F43C3D63-0610-40E2-8D2F-296660B4C11B}" destId="{39469F06-179A-4449-A467-E6EF0F176297}" srcOrd="3" destOrd="0" parTransId="{ECCDB13B-526B-4CB1-8350-C32346873538}" sibTransId="{42BCB1F6-8FEB-4E00-9A61-CE15E0E6F832}"/>
    <dgm:cxn modelId="{3E9801C2-D9FB-4443-8739-A188E27FE69C}" type="presOf" srcId="{39469F06-179A-4449-A467-E6EF0F176297}" destId="{86582CDC-E091-4744-BDBB-BAC1943F0CAB}" srcOrd="0" destOrd="3" presId="urn:microsoft.com/office/officeart/2005/8/layout/list1"/>
    <dgm:cxn modelId="{0F8E77C1-8BE5-428F-B833-93AFFB83413F}" type="presOf" srcId="{817B8A1B-CC7B-4B68-97B7-36E14ECBEC6F}" destId="{86582CDC-E091-4744-BDBB-BAC1943F0CAB}" srcOrd="0" destOrd="2" presId="urn:microsoft.com/office/officeart/2005/8/layout/list1"/>
    <dgm:cxn modelId="{B48ADA0D-4AFE-46E4-AD19-A536AEA48F68}" srcId="{F43C3D63-0610-40E2-8D2F-296660B4C11B}" destId="{817B8A1B-CC7B-4B68-97B7-36E14ECBEC6F}" srcOrd="2" destOrd="0" parTransId="{23C443E0-8493-4EA6-A2F0-0B1C4E4802F3}" sibTransId="{F6BA2C45-24E8-472E-8122-DB3C8E7A22AA}"/>
    <dgm:cxn modelId="{03D1A108-9725-4C81-A3F4-1508BCD3CD09}" srcId="{E8888366-B8B1-4A4A-B0C4-DA4AA0FF0A2F}" destId="{9E290F5B-2FBE-494C-A5A5-FEBE87192017}" srcOrd="0" destOrd="0" parTransId="{B4E76243-188E-407F-82E5-23822537A675}" sibTransId="{0BB1EBFB-4C47-4EDC-B170-D02837F56E37}"/>
    <dgm:cxn modelId="{6FDEFDDA-47DF-43E4-BE59-1187CB6B7D52}" type="presOf" srcId="{E8888366-B8B1-4A4A-B0C4-DA4AA0FF0A2F}" destId="{E570B0ED-325C-46F5-8164-788E162C498C}" srcOrd="1" destOrd="0" presId="urn:microsoft.com/office/officeart/2005/8/layout/list1"/>
    <dgm:cxn modelId="{9D485053-367B-4797-BCBD-6E38914AB061}" srcId="{FBC2AE87-00B0-4D83-BD69-6D5AC097D15E}" destId="{F43C3D63-0610-40E2-8D2F-296660B4C11B}" srcOrd="1" destOrd="0" parTransId="{84B131B4-FF25-45D9-8D17-29E38D3C61E8}" sibTransId="{D6C03F27-C597-4222-8C99-3A40E1014FF4}"/>
    <dgm:cxn modelId="{535AAD69-74AE-4885-919A-3BB06E2D4CFC}" srcId="{FBC2AE87-00B0-4D83-BD69-6D5AC097D15E}" destId="{67B82C68-2F91-4B2B-B52E-19054A00325B}" srcOrd="0" destOrd="0" parTransId="{FADC6DE5-D0C8-486A-8866-19455E5414F0}" sibTransId="{01D6EC28-6F5E-40DA-A2F1-0412EE89E376}"/>
    <dgm:cxn modelId="{D1679781-62FE-462B-BBFA-4571CB79208B}" type="presOf" srcId="{E8888366-B8B1-4A4A-B0C4-DA4AA0FF0A2F}" destId="{C0621DC0-6B74-4C5A-8C93-BE3392B108CE}" srcOrd="0" destOrd="0" presId="urn:microsoft.com/office/officeart/2005/8/layout/list1"/>
    <dgm:cxn modelId="{AA8C4AFF-855A-4A6F-8F13-947256E4DA8F}" srcId="{F43C3D63-0610-40E2-8D2F-296660B4C11B}" destId="{61A994DF-BAB1-4A17-826A-BC01150A9C57}" srcOrd="0" destOrd="0" parTransId="{2F42A940-0E57-4B6D-8AAF-F4FBFF87B492}" sibTransId="{13396402-0761-4C7D-99BB-114BD3AA1380}"/>
    <dgm:cxn modelId="{F252127F-0FCD-43DF-B83D-3F3B5E9914EC}" srcId="{67B82C68-2F91-4B2B-B52E-19054A00325B}" destId="{DEBBD277-EFAB-420F-9CF3-698FA9511138}" srcOrd="1" destOrd="0" parTransId="{9AB5B09A-0469-436C-B0AF-32C415F55F56}" sibTransId="{FFD03C20-0A29-4C90-944D-18EDCE748044}"/>
    <dgm:cxn modelId="{8BD3F3DC-0725-4B8B-BC3C-13064D5BD45E}" type="presOf" srcId="{21817D52-104D-4511-B4D0-2A5B109D92E1}" destId="{39887703-C4DF-484A-A140-129D86FD7545}" srcOrd="0" destOrd="0" presId="urn:microsoft.com/office/officeart/2005/8/layout/list1"/>
    <dgm:cxn modelId="{E6034E08-6492-405D-B063-4BA0F706AE09}" type="presOf" srcId="{F43C3D63-0610-40E2-8D2F-296660B4C11B}" destId="{E9E7266C-B7DA-444D-A824-DE01E3C1F602}" srcOrd="0" destOrd="0" presId="urn:microsoft.com/office/officeart/2005/8/layout/list1"/>
    <dgm:cxn modelId="{BF445701-A9B0-4AFC-AAC4-313A16EE1D2A}" srcId="{67B82C68-2F91-4B2B-B52E-19054A00325B}" destId="{21817D52-104D-4511-B4D0-2A5B109D92E1}" srcOrd="0" destOrd="0" parTransId="{C790B0ED-B56B-4942-99F4-DCD24897E803}" sibTransId="{BD1D0DD5-B1E0-4062-9EA8-2D4CB5AE3F0C}"/>
    <dgm:cxn modelId="{ED4C687A-6584-4CD7-A390-3DCD758A4243}" srcId="{FBC2AE87-00B0-4D83-BD69-6D5AC097D15E}" destId="{E8888366-B8B1-4A4A-B0C4-DA4AA0FF0A2F}" srcOrd="2" destOrd="0" parTransId="{5A8DF73C-3FC8-438A-9D46-88B1C15174B0}" sibTransId="{B365A475-2987-4888-8813-0C23F658B912}"/>
    <dgm:cxn modelId="{1ACECF1B-C26C-4657-B0AC-6D6388B712AC}" type="presOf" srcId="{D6D1E305-E5E8-4C77-A935-E5C06FF5A5D9}" destId="{3FAE2B9A-FEB6-4C68-ACA6-E8BBE44157C7}" srcOrd="0" destOrd="2" presId="urn:microsoft.com/office/officeart/2005/8/layout/list1"/>
    <dgm:cxn modelId="{876EBA29-2519-4901-80C5-C99FE53FC99A}" type="presOf" srcId="{9E290F5B-2FBE-494C-A5A5-FEBE87192017}" destId="{3FAE2B9A-FEB6-4C68-ACA6-E8BBE44157C7}" srcOrd="0" destOrd="0" presId="urn:microsoft.com/office/officeart/2005/8/layout/list1"/>
    <dgm:cxn modelId="{89B2E23E-732C-4B09-8EA6-E1FE3C511416}" type="presParOf" srcId="{ED6DD50B-0B7F-44D1-B359-2F8766B9D3B9}" destId="{2CF5AE26-1DD2-4855-9955-8955A3869E4B}" srcOrd="0" destOrd="0" presId="urn:microsoft.com/office/officeart/2005/8/layout/list1"/>
    <dgm:cxn modelId="{CFB67B40-6902-4A5D-A2B6-DAC2C066681C}" type="presParOf" srcId="{2CF5AE26-1DD2-4855-9955-8955A3869E4B}" destId="{29283914-0483-4EA2-933F-C1BB0F264801}" srcOrd="0" destOrd="0" presId="urn:microsoft.com/office/officeart/2005/8/layout/list1"/>
    <dgm:cxn modelId="{1702E7B5-F10A-448C-9954-AD52EB766FE2}" type="presParOf" srcId="{2CF5AE26-1DD2-4855-9955-8955A3869E4B}" destId="{2C5AB388-8EC1-4CC6-8E48-BE53073FC1A2}" srcOrd="1" destOrd="0" presId="urn:microsoft.com/office/officeart/2005/8/layout/list1"/>
    <dgm:cxn modelId="{D7C6630A-F509-4C9D-9C67-525E97EA5056}" type="presParOf" srcId="{ED6DD50B-0B7F-44D1-B359-2F8766B9D3B9}" destId="{8F641A06-6DDD-4B87-98CF-6B3B6C2E6D6C}" srcOrd="1" destOrd="0" presId="urn:microsoft.com/office/officeart/2005/8/layout/list1"/>
    <dgm:cxn modelId="{7B957727-7F86-4BC7-9176-7F3AF3AC2827}" type="presParOf" srcId="{ED6DD50B-0B7F-44D1-B359-2F8766B9D3B9}" destId="{39887703-C4DF-484A-A140-129D86FD7545}" srcOrd="2" destOrd="0" presId="urn:microsoft.com/office/officeart/2005/8/layout/list1"/>
    <dgm:cxn modelId="{02CC080A-9992-4592-9ED7-6AED2A8B5F20}" type="presParOf" srcId="{ED6DD50B-0B7F-44D1-B359-2F8766B9D3B9}" destId="{E350F9E4-B3BC-4D79-AFC2-B75AB43D7EA0}" srcOrd="3" destOrd="0" presId="urn:microsoft.com/office/officeart/2005/8/layout/list1"/>
    <dgm:cxn modelId="{56DBBDE5-0C0C-46D0-8CC8-BA8A70F10ABA}" type="presParOf" srcId="{ED6DD50B-0B7F-44D1-B359-2F8766B9D3B9}" destId="{92568BDA-D779-42F6-8FD6-3D1F6E3FB21B}" srcOrd="4" destOrd="0" presId="urn:microsoft.com/office/officeart/2005/8/layout/list1"/>
    <dgm:cxn modelId="{BDA11102-7DA7-4EE5-A98D-08C0CAD9DFB8}" type="presParOf" srcId="{92568BDA-D779-42F6-8FD6-3D1F6E3FB21B}" destId="{E9E7266C-B7DA-444D-A824-DE01E3C1F602}" srcOrd="0" destOrd="0" presId="urn:microsoft.com/office/officeart/2005/8/layout/list1"/>
    <dgm:cxn modelId="{8ADE27F0-B14D-4F51-ABE4-A5411685FA00}" type="presParOf" srcId="{92568BDA-D779-42F6-8FD6-3D1F6E3FB21B}" destId="{63E7315F-882C-49F2-9705-5E03051BF341}" srcOrd="1" destOrd="0" presId="urn:microsoft.com/office/officeart/2005/8/layout/list1"/>
    <dgm:cxn modelId="{971158F4-46E6-44F6-AAB5-DB40C0AA62EA}" type="presParOf" srcId="{ED6DD50B-0B7F-44D1-B359-2F8766B9D3B9}" destId="{FD20D53B-63C7-4CF6-A0DC-22095C27A616}" srcOrd="5" destOrd="0" presId="urn:microsoft.com/office/officeart/2005/8/layout/list1"/>
    <dgm:cxn modelId="{627E70C3-1243-4D3A-AF53-01BB1CFC7AD5}" type="presParOf" srcId="{ED6DD50B-0B7F-44D1-B359-2F8766B9D3B9}" destId="{86582CDC-E091-4744-BDBB-BAC1943F0CAB}" srcOrd="6" destOrd="0" presId="urn:microsoft.com/office/officeart/2005/8/layout/list1"/>
    <dgm:cxn modelId="{4CE8A700-A8D3-4A40-99C0-7275323ED98C}" type="presParOf" srcId="{ED6DD50B-0B7F-44D1-B359-2F8766B9D3B9}" destId="{7A0DD439-BB18-4885-BC40-3473039A7F60}" srcOrd="7" destOrd="0" presId="urn:microsoft.com/office/officeart/2005/8/layout/list1"/>
    <dgm:cxn modelId="{08FB118C-22AD-4C78-9F5D-767E54A07A55}" type="presParOf" srcId="{ED6DD50B-0B7F-44D1-B359-2F8766B9D3B9}" destId="{7765F786-3FC3-405E-98C9-6735A6142B9F}" srcOrd="8" destOrd="0" presId="urn:microsoft.com/office/officeart/2005/8/layout/list1"/>
    <dgm:cxn modelId="{9839A10A-12DB-4747-B82C-E6F6DBE1692E}" type="presParOf" srcId="{7765F786-3FC3-405E-98C9-6735A6142B9F}" destId="{C0621DC0-6B74-4C5A-8C93-BE3392B108CE}" srcOrd="0" destOrd="0" presId="urn:microsoft.com/office/officeart/2005/8/layout/list1"/>
    <dgm:cxn modelId="{E0657234-8EDD-42FA-B970-44FDC9162EC1}" type="presParOf" srcId="{7765F786-3FC3-405E-98C9-6735A6142B9F}" destId="{E570B0ED-325C-46F5-8164-788E162C498C}" srcOrd="1" destOrd="0" presId="urn:microsoft.com/office/officeart/2005/8/layout/list1"/>
    <dgm:cxn modelId="{31867EA2-806B-4063-BE60-C8DB05B5D711}" type="presParOf" srcId="{ED6DD50B-0B7F-44D1-B359-2F8766B9D3B9}" destId="{34AB3BC7-00B0-41C1-96ED-DC6C315AB850}" srcOrd="9" destOrd="0" presId="urn:microsoft.com/office/officeart/2005/8/layout/list1"/>
    <dgm:cxn modelId="{E4E23104-1111-492A-8591-0D7587E3311D}" type="presParOf" srcId="{ED6DD50B-0B7F-44D1-B359-2F8766B9D3B9}" destId="{3FAE2B9A-FEB6-4C68-ACA6-E8BBE44157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B95FF-E85B-429C-B451-9F9DCE2BD24D}">
      <dsp:nvSpPr>
        <dsp:cNvPr id="0" name=""/>
        <dsp:cNvSpPr/>
      </dsp:nvSpPr>
      <dsp:spPr>
        <a:xfrm>
          <a:off x="1002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2009</a:t>
          </a:r>
        </a:p>
      </dsp:txBody>
      <dsp:txXfrm>
        <a:off x="322448" y="537567"/>
        <a:ext cx="964340" cy="642892"/>
      </dsp:txXfrm>
    </dsp:sp>
    <dsp:sp modelId="{A8251F39-2526-47BE-BEF4-E777405421EF}">
      <dsp:nvSpPr>
        <dsp:cNvPr id="0" name=""/>
        <dsp:cNvSpPr/>
      </dsp:nvSpPr>
      <dsp:spPr>
        <a:xfrm>
          <a:off x="1447511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2012</a:t>
          </a:r>
        </a:p>
      </dsp:txBody>
      <dsp:txXfrm>
        <a:off x="1768957" y="537567"/>
        <a:ext cx="964340" cy="642892"/>
      </dsp:txXfrm>
    </dsp:sp>
    <dsp:sp modelId="{C2007047-4082-4E2D-87CC-7710AF1231CC}">
      <dsp:nvSpPr>
        <dsp:cNvPr id="0" name=""/>
        <dsp:cNvSpPr/>
      </dsp:nvSpPr>
      <dsp:spPr>
        <a:xfrm>
          <a:off x="2894020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2013</a:t>
          </a:r>
        </a:p>
      </dsp:txBody>
      <dsp:txXfrm>
        <a:off x="3215466" y="537567"/>
        <a:ext cx="964340" cy="642892"/>
      </dsp:txXfrm>
    </dsp:sp>
    <dsp:sp modelId="{F1683B02-3542-4DF7-A1C1-40A6B74A7D3F}">
      <dsp:nvSpPr>
        <dsp:cNvPr id="0" name=""/>
        <dsp:cNvSpPr/>
      </dsp:nvSpPr>
      <dsp:spPr>
        <a:xfrm>
          <a:off x="4340529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2014</a:t>
          </a:r>
        </a:p>
      </dsp:txBody>
      <dsp:txXfrm>
        <a:off x="4661975" y="537567"/>
        <a:ext cx="964340" cy="642892"/>
      </dsp:txXfrm>
    </dsp:sp>
    <dsp:sp modelId="{884413B0-3BA1-4260-9E4E-DED71D671A9F}">
      <dsp:nvSpPr>
        <dsp:cNvPr id="0" name=""/>
        <dsp:cNvSpPr/>
      </dsp:nvSpPr>
      <dsp:spPr>
        <a:xfrm>
          <a:off x="5787038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2015</a:t>
          </a:r>
        </a:p>
      </dsp:txBody>
      <dsp:txXfrm>
        <a:off x="6108484" y="537567"/>
        <a:ext cx="964340" cy="642892"/>
      </dsp:txXfrm>
    </dsp:sp>
    <dsp:sp modelId="{6340557F-8B59-4D63-B8A7-A902E315D73A}">
      <dsp:nvSpPr>
        <dsp:cNvPr id="0" name=""/>
        <dsp:cNvSpPr/>
      </dsp:nvSpPr>
      <dsp:spPr>
        <a:xfrm>
          <a:off x="7233547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2016</a:t>
          </a:r>
        </a:p>
      </dsp:txBody>
      <dsp:txXfrm>
        <a:off x="7554993" y="537567"/>
        <a:ext cx="964340" cy="642892"/>
      </dsp:txXfrm>
    </dsp:sp>
    <dsp:sp modelId="{8C36FF9D-CAE0-4551-B6FA-07150A293B2F}">
      <dsp:nvSpPr>
        <dsp:cNvPr id="0" name=""/>
        <dsp:cNvSpPr/>
      </dsp:nvSpPr>
      <dsp:spPr>
        <a:xfrm>
          <a:off x="8680056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2017</a:t>
          </a:r>
        </a:p>
      </dsp:txBody>
      <dsp:txXfrm>
        <a:off x="9001502" y="537567"/>
        <a:ext cx="964340" cy="642892"/>
      </dsp:txXfrm>
    </dsp:sp>
    <dsp:sp modelId="{946E6896-07ED-40C4-BDB7-1BFBDB3D2026}">
      <dsp:nvSpPr>
        <dsp:cNvPr id="0" name=""/>
        <dsp:cNvSpPr/>
      </dsp:nvSpPr>
      <dsp:spPr>
        <a:xfrm>
          <a:off x="10126565" y="537567"/>
          <a:ext cx="1607232" cy="64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2018</a:t>
          </a:r>
        </a:p>
      </dsp:txBody>
      <dsp:txXfrm>
        <a:off x="10448011" y="537567"/>
        <a:ext cx="964340" cy="642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D71A8-7571-48A0-9789-2D406A55FB89}">
      <dsp:nvSpPr>
        <dsp:cNvPr id="0" name=""/>
        <dsp:cNvSpPr/>
      </dsp:nvSpPr>
      <dsp:spPr>
        <a:xfrm>
          <a:off x="0" y="309522"/>
          <a:ext cx="11125200" cy="1311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63439" tIns="708152" rIns="8634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+mn-lt"/>
            </a:rPr>
            <a:t>More MARTA Atlanta sales tax could potentially fund first phase within City of Atlanta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+mn-lt"/>
            </a:rPr>
            <a:t>Remaining project funding in DeKalb County has not been identified</a:t>
          </a:r>
        </a:p>
      </dsp:txBody>
      <dsp:txXfrm>
        <a:off x="0" y="309522"/>
        <a:ext cx="11125200" cy="1311975"/>
      </dsp:txXfrm>
    </dsp:sp>
    <dsp:sp modelId="{03DBB504-A3F2-4882-AF57-275E62A40FB6}">
      <dsp:nvSpPr>
        <dsp:cNvPr id="0" name=""/>
        <dsp:cNvSpPr/>
      </dsp:nvSpPr>
      <dsp:spPr>
        <a:xfrm>
          <a:off x="556260" y="2506"/>
          <a:ext cx="7787640" cy="808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  <a:latin typeface="+mn-lt"/>
            </a:rPr>
            <a:t>Funding</a:t>
          </a:r>
        </a:p>
      </dsp:txBody>
      <dsp:txXfrm>
        <a:off x="595745" y="41991"/>
        <a:ext cx="7708670" cy="729885"/>
      </dsp:txXfrm>
    </dsp:sp>
    <dsp:sp modelId="{5067B422-D06A-4E57-A8C1-72A99498F761}">
      <dsp:nvSpPr>
        <dsp:cNvPr id="0" name=""/>
        <dsp:cNvSpPr/>
      </dsp:nvSpPr>
      <dsp:spPr>
        <a:xfrm>
          <a:off x="0" y="1993921"/>
          <a:ext cx="111252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63439" tIns="708152" rIns="8634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+mn-lt"/>
            </a:rPr>
            <a:t>Lindbergh Center station to North Decatur/</a:t>
          </a:r>
          <a:r>
            <a:rPr lang="en-US" sz="1600" kern="1200" dirty="0" err="1">
              <a:solidFill>
                <a:schemeClr val="tx2"/>
              </a:solidFill>
              <a:latin typeface="+mn-lt"/>
            </a:rPr>
            <a:t>Clairmont</a:t>
          </a:r>
          <a:r>
            <a:rPr lang="en-US" sz="1600" kern="1200" dirty="0">
              <a:solidFill>
                <a:schemeClr val="tx2"/>
              </a:solidFill>
              <a:latin typeface="+mn-lt"/>
            </a:rPr>
            <a:t> or Emory Area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+mn-lt"/>
            </a:rPr>
            <a:t>High-capacity transit linking MARTA rail system and a major regional employment, medical and educational center</a:t>
          </a:r>
        </a:p>
      </dsp:txBody>
      <dsp:txXfrm>
        <a:off x="0" y="1993921"/>
        <a:ext cx="11125200" cy="1552950"/>
      </dsp:txXfrm>
    </dsp:sp>
    <dsp:sp modelId="{E707E0FB-6195-4CCD-B733-78BB1420ABB0}">
      <dsp:nvSpPr>
        <dsp:cNvPr id="0" name=""/>
        <dsp:cNvSpPr/>
      </dsp:nvSpPr>
      <dsp:spPr>
        <a:xfrm>
          <a:off x="556260" y="1805097"/>
          <a:ext cx="7787640" cy="8371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  <a:latin typeface="+mn-lt"/>
            </a:rPr>
            <a:t>First Phase</a:t>
          </a:r>
        </a:p>
      </dsp:txBody>
      <dsp:txXfrm>
        <a:off x="597127" y="1845964"/>
        <a:ext cx="7705906" cy="755435"/>
      </dsp:txXfrm>
    </dsp:sp>
    <dsp:sp modelId="{ECF10631-9A52-480C-A4A8-D8C39061FFC5}">
      <dsp:nvSpPr>
        <dsp:cNvPr id="0" name=""/>
        <dsp:cNvSpPr/>
      </dsp:nvSpPr>
      <dsp:spPr>
        <a:xfrm>
          <a:off x="0" y="4159543"/>
          <a:ext cx="111252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63439" tIns="708152" rIns="8634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+mn-lt"/>
            </a:rPr>
            <a:t>The full project extends from Lindbergh Center station to Avondale station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+mn-lt"/>
            </a:rPr>
            <a:t>Potential exists to construct a minimum operating segment that benefits DeKalb, City of Atlanta, MARTA, Emory, commuters and residents.</a:t>
          </a:r>
        </a:p>
      </dsp:txBody>
      <dsp:txXfrm>
        <a:off x="0" y="4159543"/>
        <a:ext cx="11125200" cy="1552950"/>
      </dsp:txXfrm>
    </dsp:sp>
    <dsp:sp modelId="{C596B097-7BBA-43DE-B52C-943AF5C69676}">
      <dsp:nvSpPr>
        <dsp:cNvPr id="0" name=""/>
        <dsp:cNvSpPr/>
      </dsp:nvSpPr>
      <dsp:spPr>
        <a:xfrm>
          <a:off x="556260" y="3876977"/>
          <a:ext cx="7787640" cy="7844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  <a:latin typeface="+mn-lt"/>
            </a:rPr>
            <a:t>Other Considerations</a:t>
          </a:r>
        </a:p>
      </dsp:txBody>
      <dsp:txXfrm>
        <a:off x="594552" y="3915269"/>
        <a:ext cx="7711056" cy="707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87703-C4DF-484A-A140-129D86FD7545}">
      <dsp:nvSpPr>
        <dsp:cNvPr id="0" name=""/>
        <dsp:cNvSpPr/>
      </dsp:nvSpPr>
      <dsp:spPr>
        <a:xfrm>
          <a:off x="0" y="302107"/>
          <a:ext cx="11044583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7182" tIns="312420" rIns="85718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Transit operations: potential ridership, travel times and changes to transit network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Impacts on existing/planned transportation network – </a:t>
          </a:r>
          <a:r>
            <a:rPr lang="en-US" sz="1500" kern="1200" dirty="0">
              <a:solidFill>
                <a:schemeClr val="tx1"/>
              </a:solidFill>
            </a:rPr>
            <a:t>roadways, traffic, parking, transit</a:t>
          </a:r>
        </a:p>
      </dsp:txBody>
      <dsp:txXfrm>
        <a:off x="0" y="302107"/>
        <a:ext cx="11044583" cy="897750"/>
      </dsp:txXfrm>
    </dsp:sp>
    <dsp:sp modelId="{2C5AB388-8EC1-4CC6-8E48-BE53073FC1A2}">
      <dsp:nvSpPr>
        <dsp:cNvPr id="0" name=""/>
        <dsp:cNvSpPr/>
      </dsp:nvSpPr>
      <dsp:spPr>
        <a:xfrm>
          <a:off x="552229" y="80707"/>
          <a:ext cx="773120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221" tIns="0" rIns="2922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Transportation</a:t>
          </a:r>
          <a:endParaRPr lang="en-US" sz="1300" b="1" kern="1200" dirty="0"/>
        </a:p>
      </dsp:txBody>
      <dsp:txXfrm>
        <a:off x="573845" y="102323"/>
        <a:ext cx="7687976" cy="399568"/>
      </dsp:txXfrm>
    </dsp:sp>
    <dsp:sp modelId="{86582CDC-E091-4744-BDBB-BAC1943F0CAB}">
      <dsp:nvSpPr>
        <dsp:cNvPr id="0" name=""/>
        <dsp:cNvSpPr/>
      </dsp:nvSpPr>
      <dsp:spPr>
        <a:xfrm>
          <a:off x="0" y="1502257"/>
          <a:ext cx="11044583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7182" tIns="312420" rIns="85718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Property impacts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Cultural resource impacts: historic, archaeological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Noise and vibration impacts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Impacts to parks, recreational areas, and other community facilities</a:t>
          </a:r>
        </a:p>
      </dsp:txBody>
      <dsp:txXfrm>
        <a:off x="0" y="1502257"/>
        <a:ext cx="11044583" cy="1370250"/>
      </dsp:txXfrm>
    </dsp:sp>
    <dsp:sp modelId="{63E7315F-882C-49F2-9705-5E03051BF341}">
      <dsp:nvSpPr>
        <dsp:cNvPr id="0" name=""/>
        <dsp:cNvSpPr/>
      </dsp:nvSpPr>
      <dsp:spPr>
        <a:xfrm>
          <a:off x="552229" y="1280857"/>
          <a:ext cx="773120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221" tIns="0" rIns="2922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Community Impacts</a:t>
          </a:r>
        </a:p>
      </dsp:txBody>
      <dsp:txXfrm>
        <a:off x="573845" y="1302473"/>
        <a:ext cx="7687976" cy="399568"/>
      </dsp:txXfrm>
    </dsp:sp>
    <dsp:sp modelId="{3FAE2B9A-FEB6-4C68-ACA6-E8BBE44157C7}">
      <dsp:nvSpPr>
        <dsp:cNvPr id="0" name=""/>
        <dsp:cNvSpPr/>
      </dsp:nvSpPr>
      <dsp:spPr>
        <a:xfrm>
          <a:off x="0" y="3174907"/>
          <a:ext cx="1104458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7182" tIns="312420" rIns="85718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Water Resources: Floodplains, wetlands, stream buffers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Natural Habitats and Species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Energy and air quality</a:t>
          </a:r>
        </a:p>
      </dsp:txBody>
      <dsp:txXfrm>
        <a:off x="0" y="3174907"/>
        <a:ext cx="11044583" cy="1134000"/>
      </dsp:txXfrm>
    </dsp:sp>
    <dsp:sp modelId="{E570B0ED-325C-46F5-8164-788E162C498C}">
      <dsp:nvSpPr>
        <dsp:cNvPr id="0" name=""/>
        <dsp:cNvSpPr/>
      </dsp:nvSpPr>
      <dsp:spPr>
        <a:xfrm>
          <a:off x="552229" y="2953507"/>
          <a:ext cx="773120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221" tIns="0" rIns="2922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Natural Resources</a:t>
          </a:r>
        </a:p>
      </dsp:txBody>
      <dsp:txXfrm>
        <a:off x="573845" y="2975123"/>
        <a:ext cx="768797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6/13/2018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6/13/2018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Evening Everyone, </a:t>
            </a:r>
          </a:p>
          <a:p>
            <a:r>
              <a:rPr lang="en-US" baseline="0" dirty="0"/>
              <a:t>My name is Bryan Hobbs and I am the Project Manager overseeing the Clifton Corridor Transit Initiative for MARTA. I would like to thank Mr. </a:t>
            </a:r>
            <a:r>
              <a:rPr lang="en-US" baseline="0" dirty="0" err="1"/>
              <a:t>Kilbride</a:t>
            </a:r>
            <a:r>
              <a:rPr lang="en-US" baseline="0" dirty="0"/>
              <a:t> for inviting us here this evening to give you an brief update on where we stand with the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1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Also possible to excavate and place a temporary cover over while tunnel construction completed</a:t>
            </a:r>
          </a:p>
          <a:p>
            <a:pPr lvl="1"/>
            <a:r>
              <a:rPr lang="en-US" sz="1600" dirty="0"/>
              <a:t>Highest impacts during construction phase, but land is replaced</a:t>
            </a:r>
          </a:p>
          <a:p>
            <a:pPr lvl="1"/>
            <a:r>
              <a:rPr lang="en-US" sz="1600" dirty="0"/>
              <a:t>Temporary impacts to backyard areas during construction: approx. 40 properties</a:t>
            </a:r>
          </a:p>
          <a:p>
            <a:pPr lvl="1"/>
            <a:r>
              <a:rPr lang="en-US" sz="1600" dirty="0"/>
              <a:t>East-west oriented lots adjacent to CSX would have higher impacts: approx. 4 acquisitions</a:t>
            </a:r>
          </a:p>
          <a:p>
            <a:pPr lvl="1"/>
            <a:r>
              <a:rPr lang="en-US" sz="1600" dirty="0"/>
              <a:t>Impact details will be confirmed with DEIS completion and preliminary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further a due lets</a:t>
            </a:r>
            <a:r>
              <a:rPr lang="en-US" baseline="0" dirty="0"/>
              <a:t> take a look at the topics we will be discussing tonight.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</a:t>
            </a:r>
            <a:r>
              <a:rPr lang="en-US" baseline="0" dirty="0"/>
              <a:t> lets discuss where this project has been and where it has come. As you know while this project has been talked about for many years, it wasn't initiated as a actual project by MARTA until 2009.  During that time many different alternatives were being considered and evaluated. This took place for over a three year period, and during time each alternative was evaluated by different sets of criteria and public input. </a:t>
            </a:r>
          </a:p>
          <a:p>
            <a:r>
              <a:rPr lang="en-US" baseline="0" dirty="0"/>
              <a:t>After gathering all the input from stakeholders and evaluating impacts in 2012 an LPA was adopted by the MARTA Board.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Operation measures: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 travel time, travel time reliability, connectivity, accessibility 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Cost effectiveness: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 capital costs, O&amp;M costs, capacity utilization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Community impact: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traffic impacts, property impacts, potential 4f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Construction impacts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impacts of bored tunnels/TBM staging, and impacts from cut/cover tunnels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CSX ROW assumed/required: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self explanatory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F5471-6DD7-433A-BDAC-D2FEBE759CD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72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that’s where we have been and this</a:t>
            </a:r>
            <a:r>
              <a:rPr lang="en-US" baseline="0" dirty="0"/>
              <a:t> is where we are heading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from the past couple of slides you have heard about alternative 6 and 7. Some of you may not know what the two alignments look like so we will discuss them here.</a:t>
            </a:r>
          </a:p>
          <a:p>
            <a:endParaRPr lang="en-US" baseline="0" dirty="0"/>
          </a:p>
          <a:p>
            <a:r>
              <a:rPr lang="en-US" baseline="0" dirty="0"/>
              <a:t>Alternative 6 is what we are calling the at-grade alignment. The reasoning for this is that much of this alignment is above ground and  operating within the median. 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Cut/cover rather than bored tunnels decrease capital cost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At-grade with walk-up platforms provides convenient user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Significantly higher cost due to extensive bored tunnel and aerial segment lengths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Could be designed for automated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Primary differences in LLCC area from previous alternatives:</a:t>
            </a:r>
          </a:p>
          <a:p>
            <a:pPr lvl="2"/>
            <a:r>
              <a:rPr lang="en-US" sz="1400" dirty="0"/>
              <a:t>Lenox Road Station is not included</a:t>
            </a:r>
          </a:p>
          <a:p>
            <a:pPr lvl="2"/>
            <a:r>
              <a:rPr lang="en-US" sz="1400" dirty="0"/>
              <a:t>Cut and cover tunnel adjacent to CSX, rather than at-grade or bored tunnel.  This was discussed at 2/2/2016 LLCC meeting</a:t>
            </a:r>
          </a:p>
          <a:p>
            <a:pPr marL="274320" lvl="1">
              <a:spcBef>
                <a:spcPts val="1800"/>
              </a:spcBef>
            </a:pPr>
            <a:r>
              <a:rPr lang="en-US" b="1" dirty="0"/>
              <a:t>CSX</a:t>
            </a:r>
          </a:p>
          <a:p>
            <a:pPr lvl="1"/>
            <a:r>
              <a:rPr lang="en-US" sz="1600" dirty="0"/>
              <a:t>MARTA has communicated with CSX regarding right-of-way use  – this could reduce or eliminate adjacent property impacts</a:t>
            </a:r>
          </a:p>
          <a:p>
            <a:pPr lvl="1"/>
            <a:r>
              <a:rPr lang="en-US" sz="1600" dirty="0"/>
              <a:t>Communication with CSX continues; however no agreement has been reached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Lenox Road station is not included for Alt 6 or 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2"/>
          <p:cNvSpPr>
            <a:spLocks noChangeAspect="1" noChangeArrowheads="1" noTextEdit="1"/>
          </p:cNvSpPr>
          <p:nvPr userDrawn="1"/>
        </p:nvSpPr>
        <p:spPr bwMode="auto">
          <a:xfrm>
            <a:off x="2563333" y="1219201"/>
            <a:ext cx="662161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4"/>
          <p:cNvSpPr>
            <a:spLocks noEditPoints="1"/>
          </p:cNvSpPr>
          <p:nvPr userDrawn="1"/>
        </p:nvSpPr>
        <p:spPr bwMode="auto">
          <a:xfrm>
            <a:off x="5272506" y="533399"/>
            <a:ext cx="6591837" cy="5638800"/>
          </a:xfrm>
          <a:custGeom>
            <a:avLst/>
            <a:gdLst>
              <a:gd name="T0" fmla="*/ 148 w 496"/>
              <a:gd name="T1" fmla="*/ 282 h 423"/>
              <a:gd name="T2" fmla="*/ 202 w 496"/>
              <a:gd name="T3" fmla="*/ 282 h 423"/>
              <a:gd name="T4" fmla="*/ 175 w 496"/>
              <a:gd name="T5" fmla="*/ 259 h 423"/>
              <a:gd name="T6" fmla="*/ 175 w 496"/>
              <a:gd name="T7" fmla="*/ 305 h 423"/>
              <a:gd name="T8" fmla="*/ 175 w 496"/>
              <a:gd name="T9" fmla="*/ 259 h 423"/>
              <a:gd name="T10" fmla="*/ 148 w 496"/>
              <a:gd name="T11" fmla="*/ 395 h 423"/>
              <a:gd name="T12" fmla="*/ 202 w 496"/>
              <a:gd name="T13" fmla="*/ 395 h 423"/>
              <a:gd name="T14" fmla="*/ 175 w 496"/>
              <a:gd name="T15" fmla="*/ 372 h 423"/>
              <a:gd name="T16" fmla="*/ 175 w 496"/>
              <a:gd name="T17" fmla="*/ 419 h 423"/>
              <a:gd name="T18" fmla="*/ 175 w 496"/>
              <a:gd name="T19" fmla="*/ 372 h 423"/>
              <a:gd name="T20" fmla="*/ 0 w 496"/>
              <a:gd name="T21" fmla="*/ 395 h 423"/>
              <a:gd name="T22" fmla="*/ 54 w 496"/>
              <a:gd name="T23" fmla="*/ 395 h 423"/>
              <a:gd name="T24" fmla="*/ 27 w 496"/>
              <a:gd name="T25" fmla="*/ 372 h 423"/>
              <a:gd name="T26" fmla="*/ 27 w 496"/>
              <a:gd name="T27" fmla="*/ 419 h 423"/>
              <a:gd name="T28" fmla="*/ 27 w 496"/>
              <a:gd name="T29" fmla="*/ 372 h 423"/>
              <a:gd name="T30" fmla="*/ 150 w 496"/>
              <a:gd name="T31" fmla="*/ 309 h 423"/>
              <a:gd name="T32" fmla="*/ 175 w 496"/>
              <a:gd name="T33" fmla="*/ 359 h 423"/>
              <a:gd name="T34" fmla="*/ 198 w 496"/>
              <a:gd name="T35" fmla="*/ 310 h 423"/>
              <a:gd name="T36" fmla="*/ 63 w 496"/>
              <a:gd name="T37" fmla="*/ 395 h 423"/>
              <a:gd name="T38" fmla="*/ 148 w 496"/>
              <a:gd name="T39" fmla="*/ 420 h 423"/>
              <a:gd name="T40" fmla="*/ 146 w 496"/>
              <a:gd name="T41" fmla="*/ 372 h 423"/>
              <a:gd name="T42" fmla="*/ 63 w 496"/>
              <a:gd name="T43" fmla="*/ 395 h 423"/>
              <a:gd name="T44" fmla="*/ 457 w 496"/>
              <a:gd name="T45" fmla="*/ 43 h 423"/>
              <a:gd name="T46" fmla="*/ 330 w 496"/>
              <a:gd name="T47" fmla="*/ 2 h 423"/>
              <a:gd name="T48" fmla="*/ 63 w 496"/>
              <a:gd name="T49" fmla="*/ 27 h 423"/>
              <a:gd name="T50" fmla="*/ 330 w 496"/>
              <a:gd name="T51" fmla="*/ 50 h 423"/>
              <a:gd name="T52" fmla="*/ 423 w 496"/>
              <a:gd name="T53" fmla="*/ 77 h 423"/>
              <a:gd name="T54" fmla="*/ 448 w 496"/>
              <a:gd name="T55" fmla="*/ 155 h 423"/>
              <a:gd name="T56" fmla="*/ 423 w 496"/>
              <a:gd name="T57" fmla="*/ 228 h 423"/>
              <a:gd name="T58" fmla="*/ 331 w 496"/>
              <a:gd name="T59" fmla="*/ 257 h 423"/>
              <a:gd name="T60" fmla="*/ 211 w 496"/>
              <a:gd name="T61" fmla="*/ 282 h 423"/>
              <a:gd name="T62" fmla="*/ 331 w 496"/>
              <a:gd name="T63" fmla="*/ 305 h 423"/>
              <a:gd name="T64" fmla="*/ 458 w 496"/>
              <a:gd name="T65" fmla="*/ 262 h 423"/>
              <a:gd name="T66" fmla="*/ 496 w 496"/>
              <a:gd name="T67" fmla="*/ 155 h 423"/>
              <a:gd name="T68" fmla="*/ 27 w 496"/>
              <a:gd name="T69" fmla="*/ 64 h 423"/>
              <a:gd name="T70" fmla="*/ 4 w 496"/>
              <a:gd name="T71" fmla="*/ 367 h 423"/>
              <a:gd name="T72" fmla="*/ 52 w 496"/>
              <a:gd name="T73" fmla="*/ 369 h 423"/>
              <a:gd name="T74" fmla="*/ 27 w 496"/>
              <a:gd name="T75" fmla="*/ 64 h 423"/>
              <a:gd name="T76" fmla="*/ 0 w 496"/>
              <a:gd name="T77" fmla="*/ 27 h 423"/>
              <a:gd name="T78" fmla="*/ 54 w 496"/>
              <a:gd name="T79" fmla="*/ 27 h 423"/>
              <a:gd name="T80" fmla="*/ 27 w 496"/>
              <a:gd name="T81" fmla="*/ 4 h 423"/>
              <a:gd name="T82" fmla="*/ 27 w 496"/>
              <a:gd name="T83" fmla="*/ 51 h 423"/>
              <a:gd name="T84" fmla="*/ 27 w 496"/>
              <a:gd name="T85" fmla="*/ 4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6" h="423">
                <a:moveTo>
                  <a:pt x="175" y="309"/>
                </a:moveTo>
                <a:cubicBezTo>
                  <a:pt x="160" y="309"/>
                  <a:pt x="148" y="297"/>
                  <a:pt x="148" y="282"/>
                </a:cubicBezTo>
                <a:cubicBezTo>
                  <a:pt x="148" y="267"/>
                  <a:pt x="160" y="255"/>
                  <a:pt x="175" y="255"/>
                </a:cubicBezTo>
                <a:cubicBezTo>
                  <a:pt x="190" y="255"/>
                  <a:pt x="202" y="267"/>
                  <a:pt x="202" y="282"/>
                </a:cubicBezTo>
                <a:cubicBezTo>
                  <a:pt x="202" y="297"/>
                  <a:pt x="190" y="309"/>
                  <a:pt x="175" y="309"/>
                </a:cubicBezTo>
                <a:close/>
                <a:moveTo>
                  <a:pt x="175" y="259"/>
                </a:moveTo>
                <a:cubicBezTo>
                  <a:pt x="162" y="259"/>
                  <a:pt x="152" y="269"/>
                  <a:pt x="152" y="282"/>
                </a:cubicBezTo>
                <a:cubicBezTo>
                  <a:pt x="152" y="295"/>
                  <a:pt x="162" y="305"/>
                  <a:pt x="175" y="305"/>
                </a:cubicBezTo>
                <a:cubicBezTo>
                  <a:pt x="188" y="305"/>
                  <a:pt x="198" y="295"/>
                  <a:pt x="198" y="282"/>
                </a:cubicBezTo>
                <a:cubicBezTo>
                  <a:pt x="198" y="269"/>
                  <a:pt x="188" y="259"/>
                  <a:pt x="175" y="259"/>
                </a:cubicBezTo>
                <a:close/>
                <a:moveTo>
                  <a:pt x="175" y="423"/>
                </a:moveTo>
                <a:cubicBezTo>
                  <a:pt x="160" y="423"/>
                  <a:pt x="148" y="410"/>
                  <a:pt x="148" y="395"/>
                </a:cubicBezTo>
                <a:cubicBezTo>
                  <a:pt x="148" y="380"/>
                  <a:pt x="160" y="368"/>
                  <a:pt x="175" y="368"/>
                </a:cubicBezTo>
                <a:cubicBezTo>
                  <a:pt x="190" y="368"/>
                  <a:pt x="202" y="380"/>
                  <a:pt x="202" y="395"/>
                </a:cubicBezTo>
                <a:cubicBezTo>
                  <a:pt x="202" y="410"/>
                  <a:pt x="190" y="423"/>
                  <a:pt x="175" y="423"/>
                </a:cubicBezTo>
                <a:close/>
                <a:moveTo>
                  <a:pt x="175" y="372"/>
                </a:moveTo>
                <a:cubicBezTo>
                  <a:pt x="162" y="372"/>
                  <a:pt x="152" y="383"/>
                  <a:pt x="152" y="395"/>
                </a:cubicBezTo>
                <a:cubicBezTo>
                  <a:pt x="152" y="408"/>
                  <a:pt x="162" y="419"/>
                  <a:pt x="175" y="419"/>
                </a:cubicBezTo>
                <a:cubicBezTo>
                  <a:pt x="188" y="419"/>
                  <a:pt x="198" y="408"/>
                  <a:pt x="198" y="395"/>
                </a:cubicBezTo>
                <a:cubicBezTo>
                  <a:pt x="198" y="383"/>
                  <a:pt x="188" y="372"/>
                  <a:pt x="175" y="372"/>
                </a:cubicBezTo>
                <a:close/>
                <a:moveTo>
                  <a:pt x="27" y="423"/>
                </a:moveTo>
                <a:cubicBezTo>
                  <a:pt x="12" y="423"/>
                  <a:pt x="0" y="410"/>
                  <a:pt x="0" y="395"/>
                </a:cubicBezTo>
                <a:cubicBezTo>
                  <a:pt x="0" y="380"/>
                  <a:pt x="12" y="368"/>
                  <a:pt x="27" y="368"/>
                </a:cubicBezTo>
                <a:cubicBezTo>
                  <a:pt x="42" y="368"/>
                  <a:pt x="54" y="380"/>
                  <a:pt x="54" y="395"/>
                </a:cubicBezTo>
                <a:cubicBezTo>
                  <a:pt x="54" y="410"/>
                  <a:pt x="42" y="423"/>
                  <a:pt x="27" y="423"/>
                </a:cubicBezTo>
                <a:close/>
                <a:moveTo>
                  <a:pt x="27" y="372"/>
                </a:moveTo>
                <a:cubicBezTo>
                  <a:pt x="14" y="372"/>
                  <a:pt x="4" y="383"/>
                  <a:pt x="4" y="395"/>
                </a:cubicBezTo>
                <a:cubicBezTo>
                  <a:pt x="4" y="408"/>
                  <a:pt x="14" y="419"/>
                  <a:pt x="27" y="419"/>
                </a:cubicBezTo>
                <a:cubicBezTo>
                  <a:pt x="40" y="419"/>
                  <a:pt x="50" y="408"/>
                  <a:pt x="50" y="395"/>
                </a:cubicBezTo>
                <a:cubicBezTo>
                  <a:pt x="50" y="383"/>
                  <a:pt x="40" y="372"/>
                  <a:pt x="27" y="372"/>
                </a:cubicBezTo>
                <a:close/>
                <a:moveTo>
                  <a:pt x="175" y="318"/>
                </a:moveTo>
                <a:cubicBezTo>
                  <a:pt x="165" y="318"/>
                  <a:pt x="157" y="315"/>
                  <a:pt x="150" y="309"/>
                </a:cubicBezTo>
                <a:cubicBezTo>
                  <a:pt x="150" y="368"/>
                  <a:pt x="150" y="368"/>
                  <a:pt x="150" y="368"/>
                </a:cubicBezTo>
                <a:cubicBezTo>
                  <a:pt x="157" y="362"/>
                  <a:pt x="165" y="359"/>
                  <a:pt x="175" y="359"/>
                </a:cubicBezTo>
                <a:cubicBezTo>
                  <a:pt x="184" y="359"/>
                  <a:pt x="192" y="362"/>
                  <a:pt x="198" y="368"/>
                </a:cubicBezTo>
                <a:cubicBezTo>
                  <a:pt x="198" y="310"/>
                  <a:pt x="198" y="310"/>
                  <a:pt x="198" y="310"/>
                </a:cubicBezTo>
                <a:cubicBezTo>
                  <a:pt x="192" y="315"/>
                  <a:pt x="184" y="318"/>
                  <a:pt x="175" y="318"/>
                </a:cubicBezTo>
                <a:close/>
                <a:moveTo>
                  <a:pt x="63" y="395"/>
                </a:moveTo>
                <a:cubicBezTo>
                  <a:pt x="63" y="405"/>
                  <a:pt x="59" y="414"/>
                  <a:pt x="53" y="420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42" y="414"/>
                  <a:pt x="138" y="405"/>
                  <a:pt x="138" y="395"/>
                </a:cubicBezTo>
                <a:cubicBezTo>
                  <a:pt x="138" y="387"/>
                  <a:pt x="141" y="379"/>
                  <a:pt x="146" y="372"/>
                </a:cubicBezTo>
                <a:cubicBezTo>
                  <a:pt x="55" y="372"/>
                  <a:pt x="55" y="372"/>
                  <a:pt x="55" y="372"/>
                </a:cubicBezTo>
                <a:cubicBezTo>
                  <a:pt x="60" y="379"/>
                  <a:pt x="63" y="387"/>
                  <a:pt x="63" y="395"/>
                </a:cubicBezTo>
                <a:close/>
                <a:moveTo>
                  <a:pt x="487" y="93"/>
                </a:moveTo>
                <a:cubicBezTo>
                  <a:pt x="481" y="73"/>
                  <a:pt x="471" y="56"/>
                  <a:pt x="457" y="43"/>
                </a:cubicBezTo>
                <a:cubicBezTo>
                  <a:pt x="443" y="29"/>
                  <a:pt x="425" y="19"/>
                  <a:pt x="403" y="12"/>
                </a:cubicBezTo>
                <a:cubicBezTo>
                  <a:pt x="383" y="5"/>
                  <a:pt x="358" y="2"/>
                  <a:pt x="330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9" y="9"/>
                  <a:pt x="63" y="18"/>
                  <a:pt x="63" y="27"/>
                </a:cubicBezTo>
                <a:cubicBezTo>
                  <a:pt x="63" y="36"/>
                  <a:pt x="60" y="44"/>
                  <a:pt x="55" y="50"/>
                </a:cubicBezTo>
                <a:cubicBezTo>
                  <a:pt x="330" y="50"/>
                  <a:pt x="330" y="50"/>
                  <a:pt x="330" y="50"/>
                </a:cubicBezTo>
                <a:cubicBezTo>
                  <a:pt x="353" y="50"/>
                  <a:pt x="373" y="53"/>
                  <a:pt x="389" y="58"/>
                </a:cubicBezTo>
                <a:cubicBezTo>
                  <a:pt x="403" y="62"/>
                  <a:pt x="415" y="69"/>
                  <a:pt x="423" y="77"/>
                </a:cubicBezTo>
                <a:cubicBezTo>
                  <a:pt x="432" y="85"/>
                  <a:pt x="438" y="95"/>
                  <a:pt x="442" y="107"/>
                </a:cubicBezTo>
                <a:cubicBezTo>
                  <a:pt x="446" y="121"/>
                  <a:pt x="448" y="137"/>
                  <a:pt x="448" y="155"/>
                </a:cubicBezTo>
                <a:cubicBezTo>
                  <a:pt x="448" y="170"/>
                  <a:pt x="446" y="184"/>
                  <a:pt x="442" y="197"/>
                </a:cubicBezTo>
                <a:cubicBezTo>
                  <a:pt x="438" y="209"/>
                  <a:pt x="432" y="219"/>
                  <a:pt x="423" y="228"/>
                </a:cubicBezTo>
                <a:cubicBezTo>
                  <a:pt x="415" y="237"/>
                  <a:pt x="403" y="244"/>
                  <a:pt x="389" y="249"/>
                </a:cubicBezTo>
                <a:cubicBezTo>
                  <a:pt x="374" y="254"/>
                  <a:pt x="354" y="257"/>
                  <a:pt x="331" y="257"/>
                </a:cubicBezTo>
                <a:cubicBezTo>
                  <a:pt x="201" y="257"/>
                  <a:pt x="201" y="257"/>
                  <a:pt x="201" y="257"/>
                </a:cubicBezTo>
                <a:cubicBezTo>
                  <a:pt x="208" y="264"/>
                  <a:pt x="211" y="272"/>
                  <a:pt x="211" y="282"/>
                </a:cubicBezTo>
                <a:cubicBezTo>
                  <a:pt x="211" y="291"/>
                  <a:pt x="208" y="299"/>
                  <a:pt x="203" y="305"/>
                </a:cubicBezTo>
                <a:cubicBezTo>
                  <a:pt x="331" y="305"/>
                  <a:pt x="331" y="305"/>
                  <a:pt x="331" y="305"/>
                </a:cubicBezTo>
                <a:cubicBezTo>
                  <a:pt x="360" y="305"/>
                  <a:pt x="384" y="302"/>
                  <a:pt x="405" y="294"/>
                </a:cubicBezTo>
                <a:cubicBezTo>
                  <a:pt x="426" y="287"/>
                  <a:pt x="444" y="276"/>
                  <a:pt x="458" y="262"/>
                </a:cubicBezTo>
                <a:cubicBezTo>
                  <a:pt x="471" y="248"/>
                  <a:pt x="481" y="231"/>
                  <a:pt x="487" y="212"/>
                </a:cubicBezTo>
                <a:cubicBezTo>
                  <a:pt x="493" y="194"/>
                  <a:pt x="496" y="175"/>
                  <a:pt x="496" y="155"/>
                </a:cubicBezTo>
                <a:cubicBezTo>
                  <a:pt x="496" y="132"/>
                  <a:pt x="493" y="111"/>
                  <a:pt x="487" y="93"/>
                </a:cubicBezTo>
                <a:close/>
                <a:moveTo>
                  <a:pt x="27" y="64"/>
                </a:moveTo>
                <a:cubicBezTo>
                  <a:pt x="18" y="64"/>
                  <a:pt x="10" y="61"/>
                  <a:pt x="4" y="56"/>
                </a:cubicBezTo>
                <a:cubicBezTo>
                  <a:pt x="4" y="367"/>
                  <a:pt x="4" y="367"/>
                  <a:pt x="4" y="367"/>
                </a:cubicBezTo>
                <a:cubicBezTo>
                  <a:pt x="10" y="362"/>
                  <a:pt x="18" y="359"/>
                  <a:pt x="27" y="359"/>
                </a:cubicBezTo>
                <a:cubicBezTo>
                  <a:pt x="37" y="359"/>
                  <a:pt x="46" y="363"/>
                  <a:pt x="52" y="369"/>
                </a:cubicBezTo>
                <a:cubicBezTo>
                  <a:pt x="52" y="53"/>
                  <a:pt x="52" y="53"/>
                  <a:pt x="52" y="53"/>
                </a:cubicBezTo>
                <a:cubicBezTo>
                  <a:pt x="46" y="60"/>
                  <a:pt x="37" y="64"/>
                  <a:pt x="27" y="64"/>
                </a:cubicBezTo>
                <a:close/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7"/>
                </a:cubicBezTo>
                <a:cubicBezTo>
                  <a:pt x="54" y="42"/>
                  <a:pt x="42" y="55"/>
                  <a:pt x="27" y="55"/>
                </a:cubicBezTo>
                <a:close/>
                <a:moveTo>
                  <a:pt x="27" y="4"/>
                </a:moveTo>
                <a:cubicBezTo>
                  <a:pt x="14" y="4"/>
                  <a:pt x="4" y="15"/>
                  <a:pt x="4" y="27"/>
                </a:cubicBezTo>
                <a:cubicBezTo>
                  <a:pt x="4" y="40"/>
                  <a:pt x="14" y="51"/>
                  <a:pt x="27" y="51"/>
                </a:cubicBezTo>
                <a:cubicBezTo>
                  <a:pt x="40" y="51"/>
                  <a:pt x="50" y="40"/>
                  <a:pt x="50" y="27"/>
                </a:cubicBezTo>
                <a:cubicBezTo>
                  <a:pt x="50" y="15"/>
                  <a:pt x="40" y="4"/>
                  <a:pt x="27" y="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0" name="Group 35"/>
          <p:cNvGrpSpPr>
            <a:grpSpLocks noChangeAspect="1"/>
          </p:cNvGrpSpPr>
          <p:nvPr userDrawn="1"/>
        </p:nvGrpSpPr>
        <p:grpSpPr bwMode="auto">
          <a:xfrm>
            <a:off x="3855258" y="-313736"/>
            <a:ext cx="8727762" cy="8704674"/>
            <a:chOff x="2705" y="1029"/>
            <a:chExt cx="2268" cy="2262"/>
          </a:xfrm>
        </p:grpSpPr>
        <p:sp>
          <p:nvSpPr>
            <p:cNvPr id="31" name="AutoShape 34"/>
            <p:cNvSpPr>
              <a:spLocks noChangeAspect="1" noChangeArrowheads="1" noTextEdit="1"/>
            </p:cNvSpPr>
            <p:nvPr userDrawn="1"/>
          </p:nvSpPr>
          <p:spPr bwMode="auto">
            <a:xfrm>
              <a:off x="2708" y="1029"/>
              <a:ext cx="2262" cy="22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6"/>
            <p:cNvSpPr>
              <a:spLocks/>
            </p:cNvSpPr>
            <p:nvPr userDrawn="1"/>
          </p:nvSpPr>
          <p:spPr bwMode="auto">
            <a:xfrm>
              <a:off x="3344" y="3053"/>
              <a:ext cx="575" cy="238"/>
            </a:xfrm>
            <a:custGeom>
              <a:avLst/>
              <a:gdLst>
                <a:gd name="T0" fmla="*/ 575 w 575"/>
                <a:gd name="T1" fmla="*/ 214 h 238"/>
                <a:gd name="T2" fmla="*/ 554 w 575"/>
                <a:gd name="T3" fmla="*/ 193 h 238"/>
                <a:gd name="T4" fmla="*/ 524 w 575"/>
                <a:gd name="T5" fmla="*/ 169 h 238"/>
                <a:gd name="T6" fmla="*/ 500 w 575"/>
                <a:gd name="T7" fmla="*/ 169 h 238"/>
                <a:gd name="T8" fmla="*/ 492 w 575"/>
                <a:gd name="T9" fmla="*/ 161 h 238"/>
                <a:gd name="T10" fmla="*/ 492 w 575"/>
                <a:gd name="T11" fmla="*/ 115 h 238"/>
                <a:gd name="T12" fmla="*/ 460 w 575"/>
                <a:gd name="T13" fmla="*/ 75 h 238"/>
                <a:gd name="T14" fmla="*/ 460 w 575"/>
                <a:gd name="T15" fmla="*/ 70 h 238"/>
                <a:gd name="T16" fmla="*/ 460 w 575"/>
                <a:gd name="T17" fmla="*/ 51 h 238"/>
                <a:gd name="T18" fmla="*/ 457 w 575"/>
                <a:gd name="T19" fmla="*/ 22 h 238"/>
                <a:gd name="T20" fmla="*/ 447 w 575"/>
                <a:gd name="T21" fmla="*/ 0 h 238"/>
                <a:gd name="T22" fmla="*/ 407 w 575"/>
                <a:gd name="T23" fmla="*/ 0 h 238"/>
                <a:gd name="T24" fmla="*/ 273 w 575"/>
                <a:gd name="T25" fmla="*/ 35 h 238"/>
                <a:gd name="T26" fmla="*/ 72 w 575"/>
                <a:gd name="T27" fmla="*/ 94 h 238"/>
                <a:gd name="T28" fmla="*/ 48 w 575"/>
                <a:gd name="T29" fmla="*/ 115 h 238"/>
                <a:gd name="T30" fmla="*/ 40 w 575"/>
                <a:gd name="T31" fmla="*/ 136 h 238"/>
                <a:gd name="T32" fmla="*/ 32 w 575"/>
                <a:gd name="T33" fmla="*/ 134 h 238"/>
                <a:gd name="T34" fmla="*/ 40 w 575"/>
                <a:gd name="T35" fmla="*/ 139 h 238"/>
                <a:gd name="T36" fmla="*/ 38 w 575"/>
                <a:gd name="T37" fmla="*/ 145 h 238"/>
                <a:gd name="T38" fmla="*/ 32 w 575"/>
                <a:gd name="T39" fmla="*/ 163 h 238"/>
                <a:gd name="T40" fmla="*/ 22 w 575"/>
                <a:gd name="T41" fmla="*/ 185 h 238"/>
                <a:gd name="T42" fmla="*/ 8 w 575"/>
                <a:gd name="T43" fmla="*/ 203 h 238"/>
                <a:gd name="T44" fmla="*/ 0 w 575"/>
                <a:gd name="T45" fmla="*/ 219 h 238"/>
                <a:gd name="T46" fmla="*/ 3 w 575"/>
                <a:gd name="T47" fmla="*/ 238 h 238"/>
                <a:gd name="T48" fmla="*/ 575 w 575"/>
                <a:gd name="T49" fmla="*/ 238 h 238"/>
                <a:gd name="T50" fmla="*/ 575 w 575"/>
                <a:gd name="T51" fmla="*/ 21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5" h="238">
                  <a:moveTo>
                    <a:pt x="575" y="214"/>
                  </a:moveTo>
                  <a:lnTo>
                    <a:pt x="554" y="193"/>
                  </a:lnTo>
                  <a:lnTo>
                    <a:pt x="524" y="169"/>
                  </a:lnTo>
                  <a:lnTo>
                    <a:pt x="500" y="169"/>
                  </a:lnTo>
                  <a:lnTo>
                    <a:pt x="492" y="161"/>
                  </a:lnTo>
                  <a:lnTo>
                    <a:pt x="492" y="115"/>
                  </a:lnTo>
                  <a:lnTo>
                    <a:pt x="460" y="75"/>
                  </a:lnTo>
                  <a:lnTo>
                    <a:pt x="460" y="70"/>
                  </a:lnTo>
                  <a:lnTo>
                    <a:pt x="460" y="51"/>
                  </a:lnTo>
                  <a:lnTo>
                    <a:pt x="457" y="22"/>
                  </a:lnTo>
                  <a:lnTo>
                    <a:pt x="447" y="0"/>
                  </a:lnTo>
                  <a:lnTo>
                    <a:pt x="407" y="0"/>
                  </a:lnTo>
                  <a:lnTo>
                    <a:pt x="273" y="35"/>
                  </a:lnTo>
                  <a:lnTo>
                    <a:pt x="72" y="94"/>
                  </a:lnTo>
                  <a:lnTo>
                    <a:pt x="48" y="115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40" y="139"/>
                  </a:lnTo>
                  <a:lnTo>
                    <a:pt x="38" y="145"/>
                  </a:lnTo>
                  <a:lnTo>
                    <a:pt x="32" y="163"/>
                  </a:lnTo>
                  <a:lnTo>
                    <a:pt x="22" y="185"/>
                  </a:lnTo>
                  <a:lnTo>
                    <a:pt x="8" y="203"/>
                  </a:lnTo>
                  <a:lnTo>
                    <a:pt x="0" y="219"/>
                  </a:lnTo>
                  <a:lnTo>
                    <a:pt x="3" y="238"/>
                  </a:lnTo>
                  <a:lnTo>
                    <a:pt x="575" y="238"/>
                  </a:lnTo>
                  <a:lnTo>
                    <a:pt x="575" y="21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7"/>
            <p:cNvSpPr>
              <a:spLocks/>
            </p:cNvSpPr>
            <p:nvPr userDrawn="1"/>
          </p:nvSpPr>
          <p:spPr bwMode="auto">
            <a:xfrm>
              <a:off x="2705" y="1478"/>
              <a:ext cx="383" cy="896"/>
            </a:xfrm>
            <a:custGeom>
              <a:avLst/>
              <a:gdLst>
                <a:gd name="T0" fmla="*/ 348 w 383"/>
                <a:gd name="T1" fmla="*/ 0 h 896"/>
                <a:gd name="T2" fmla="*/ 302 w 383"/>
                <a:gd name="T3" fmla="*/ 0 h 896"/>
                <a:gd name="T4" fmla="*/ 0 w 383"/>
                <a:gd name="T5" fmla="*/ 11 h 896"/>
                <a:gd name="T6" fmla="*/ 0 w 383"/>
                <a:gd name="T7" fmla="*/ 893 h 896"/>
                <a:gd name="T8" fmla="*/ 6 w 383"/>
                <a:gd name="T9" fmla="*/ 896 h 896"/>
                <a:gd name="T10" fmla="*/ 120 w 383"/>
                <a:gd name="T11" fmla="*/ 885 h 896"/>
                <a:gd name="T12" fmla="*/ 201 w 383"/>
                <a:gd name="T13" fmla="*/ 875 h 896"/>
                <a:gd name="T14" fmla="*/ 289 w 383"/>
                <a:gd name="T15" fmla="*/ 859 h 896"/>
                <a:gd name="T16" fmla="*/ 380 w 383"/>
                <a:gd name="T17" fmla="*/ 856 h 896"/>
                <a:gd name="T18" fmla="*/ 380 w 383"/>
                <a:gd name="T19" fmla="*/ 810 h 896"/>
                <a:gd name="T20" fmla="*/ 377 w 383"/>
                <a:gd name="T21" fmla="*/ 778 h 896"/>
                <a:gd name="T22" fmla="*/ 383 w 383"/>
                <a:gd name="T23" fmla="*/ 401 h 896"/>
                <a:gd name="T24" fmla="*/ 350 w 383"/>
                <a:gd name="T25" fmla="*/ 401 h 896"/>
                <a:gd name="T26" fmla="*/ 342 w 383"/>
                <a:gd name="T27" fmla="*/ 391 h 896"/>
                <a:gd name="T28" fmla="*/ 348 w 383"/>
                <a:gd name="T29" fmla="*/ 3 h 896"/>
                <a:gd name="T30" fmla="*/ 348 w 383"/>
                <a:gd name="T3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896">
                  <a:moveTo>
                    <a:pt x="348" y="0"/>
                  </a:moveTo>
                  <a:lnTo>
                    <a:pt x="302" y="0"/>
                  </a:lnTo>
                  <a:lnTo>
                    <a:pt x="0" y="11"/>
                  </a:lnTo>
                  <a:lnTo>
                    <a:pt x="0" y="893"/>
                  </a:lnTo>
                  <a:lnTo>
                    <a:pt x="6" y="896"/>
                  </a:lnTo>
                  <a:lnTo>
                    <a:pt x="120" y="885"/>
                  </a:lnTo>
                  <a:lnTo>
                    <a:pt x="201" y="875"/>
                  </a:lnTo>
                  <a:lnTo>
                    <a:pt x="289" y="859"/>
                  </a:lnTo>
                  <a:lnTo>
                    <a:pt x="380" y="856"/>
                  </a:lnTo>
                  <a:lnTo>
                    <a:pt x="380" y="810"/>
                  </a:lnTo>
                  <a:lnTo>
                    <a:pt x="377" y="778"/>
                  </a:lnTo>
                  <a:lnTo>
                    <a:pt x="383" y="401"/>
                  </a:lnTo>
                  <a:lnTo>
                    <a:pt x="350" y="401"/>
                  </a:lnTo>
                  <a:lnTo>
                    <a:pt x="342" y="391"/>
                  </a:lnTo>
                  <a:lnTo>
                    <a:pt x="348" y="3"/>
                  </a:lnTo>
                  <a:lnTo>
                    <a:pt x="348" y="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30000"/>
                    </a:schemeClr>
                  </a:gs>
                </a:gsLst>
                <a:lin ang="138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8"/>
            <p:cNvSpPr>
              <a:spLocks/>
            </p:cNvSpPr>
            <p:nvPr userDrawn="1"/>
          </p:nvSpPr>
          <p:spPr bwMode="auto">
            <a:xfrm>
              <a:off x="3759" y="2756"/>
              <a:ext cx="513" cy="535"/>
            </a:xfrm>
            <a:custGeom>
              <a:avLst/>
              <a:gdLst>
                <a:gd name="T0" fmla="*/ 428 w 513"/>
                <a:gd name="T1" fmla="*/ 35 h 535"/>
                <a:gd name="T2" fmla="*/ 419 w 513"/>
                <a:gd name="T3" fmla="*/ 27 h 535"/>
                <a:gd name="T4" fmla="*/ 419 w 513"/>
                <a:gd name="T5" fmla="*/ 11 h 535"/>
                <a:gd name="T6" fmla="*/ 259 w 513"/>
                <a:gd name="T7" fmla="*/ 8 h 535"/>
                <a:gd name="T8" fmla="*/ 259 w 513"/>
                <a:gd name="T9" fmla="*/ 0 h 535"/>
                <a:gd name="T10" fmla="*/ 259 w 513"/>
                <a:gd name="T11" fmla="*/ 8 h 535"/>
                <a:gd name="T12" fmla="*/ 29 w 513"/>
                <a:gd name="T13" fmla="*/ 6 h 535"/>
                <a:gd name="T14" fmla="*/ 24 w 513"/>
                <a:gd name="T15" fmla="*/ 24 h 535"/>
                <a:gd name="T16" fmla="*/ 10 w 513"/>
                <a:gd name="T17" fmla="*/ 24 h 535"/>
                <a:gd name="T18" fmla="*/ 0 w 513"/>
                <a:gd name="T19" fmla="*/ 281 h 535"/>
                <a:gd name="T20" fmla="*/ 37 w 513"/>
                <a:gd name="T21" fmla="*/ 281 h 535"/>
                <a:gd name="T22" fmla="*/ 45 w 513"/>
                <a:gd name="T23" fmla="*/ 286 h 535"/>
                <a:gd name="T24" fmla="*/ 59 w 513"/>
                <a:gd name="T25" fmla="*/ 316 h 535"/>
                <a:gd name="T26" fmla="*/ 61 w 513"/>
                <a:gd name="T27" fmla="*/ 348 h 535"/>
                <a:gd name="T28" fmla="*/ 61 w 513"/>
                <a:gd name="T29" fmla="*/ 364 h 535"/>
                <a:gd name="T30" fmla="*/ 91 w 513"/>
                <a:gd name="T31" fmla="*/ 407 h 535"/>
                <a:gd name="T32" fmla="*/ 93 w 513"/>
                <a:gd name="T33" fmla="*/ 412 h 535"/>
                <a:gd name="T34" fmla="*/ 93 w 513"/>
                <a:gd name="T35" fmla="*/ 450 h 535"/>
                <a:gd name="T36" fmla="*/ 112 w 513"/>
                <a:gd name="T37" fmla="*/ 450 h 535"/>
                <a:gd name="T38" fmla="*/ 117 w 513"/>
                <a:gd name="T39" fmla="*/ 452 h 535"/>
                <a:gd name="T40" fmla="*/ 149 w 513"/>
                <a:gd name="T41" fmla="*/ 479 h 535"/>
                <a:gd name="T42" fmla="*/ 173 w 513"/>
                <a:gd name="T43" fmla="*/ 503 h 535"/>
                <a:gd name="T44" fmla="*/ 176 w 513"/>
                <a:gd name="T45" fmla="*/ 508 h 535"/>
                <a:gd name="T46" fmla="*/ 176 w 513"/>
                <a:gd name="T47" fmla="*/ 535 h 535"/>
                <a:gd name="T48" fmla="*/ 387 w 513"/>
                <a:gd name="T49" fmla="*/ 535 h 535"/>
                <a:gd name="T50" fmla="*/ 387 w 513"/>
                <a:gd name="T51" fmla="*/ 484 h 535"/>
                <a:gd name="T52" fmla="*/ 395 w 513"/>
                <a:gd name="T53" fmla="*/ 479 h 535"/>
                <a:gd name="T54" fmla="*/ 414 w 513"/>
                <a:gd name="T55" fmla="*/ 476 h 535"/>
                <a:gd name="T56" fmla="*/ 417 w 513"/>
                <a:gd name="T57" fmla="*/ 353 h 535"/>
                <a:gd name="T58" fmla="*/ 398 w 513"/>
                <a:gd name="T59" fmla="*/ 351 h 535"/>
                <a:gd name="T60" fmla="*/ 393 w 513"/>
                <a:gd name="T61" fmla="*/ 343 h 535"/>
                <a:gd name="T62" fmla="*/ 393 w 513"/>
                <a:gd name="T63" fmla="*/ 294 h 535"/>
                <a:gd name="T64" fmla="*/ 401 w 513"/>
                <a:gd name="T65" fmla="*/ 286 h 535"/>
                <a:gd name="T66" fmla="*/ 449 w 513"/>
                <a:gd name="T67" fmla="*/ 286 h 535"/>
                <a:gd name="T68" fmla="*/ 449 w 513"/>
                <a:gd name="T69" fmla="*/ 286 h 535"/>
                <a:gd name="T70" fmla="*/ 449 w 513"/>
                <a:gd name="T71" fmla="*/ 294 h 535"/>
                <a:gd name="T72" fmla="*/ 449 w 513"/>
                <a:gd name="T73" fmla="*/ 286 h 535"/>
                <a:gd name="T74" fmla="*/ 465 w 513"/>
                <a:gd name="T75" fmla="*/ 286 h 535"/>
                <a:gd name="T76" fmla="*/ 465 w 513"/>
                <a:gd name="T77" fmla="*/ 196 h 535"/>
                <a:gd name="T78" fmla="*/ 473 w 513"/>
                <a:gd name="T79" fmla="*/ 188 h 535"/>
                <a:gd name="T80" fmla="*/ 489 w 513"/>
                <a:gd name="T81" fmla="*/ 188 h 535"/>
                <a:gd name="T82" fmla="*/ 489 w 513"/>
                <a:gd name="T83" fmla="*/ 169 h 535"/>
                <a:gd name="T84" fmla="*/ 497 w 513"/>
                <a:gd name="T85" fmla="*/ 161 h 535"/>
                <a:gd name="T86" fmla="*/ 513 w 513"/>
                <a:gd name="T87" fmla="*/ 161 h 535"/>
                <a:gd name="T88" fmla="*/ 513 w 513"/>
                <a:gd name="T89" fmla="*/ 155 h 535"/>
                <a:gd name="T90" fmla="*/ 497 w 513"/>
                <a:gd name="T91" fmla="*/ 155 h 535"/>
                <a:gd name="T92" fmla="*/ 489 w 513"/>
                <a:gd name="T93" fmla="*/ 147 h 535"/>
                <a:gd name="T94" fmla="*/ 489 w 513"/>
                <a:gd name="T95" fmla="*/ 131 h 535"/>
                <a:gd name="T96" fmla="*/ 473 w 513"/>
                <a:gd name="T97" fmla="*/ 131 h 535"/>
                <a:gd name="T98" fmla="*/ 465 w 513"/>
                <a:gd name="T99" fmla="*/ 123 h 535"/>
                <a:gd name="T100" fmla="*/ 468 w 513"/>
                <a:gd name="T101" fmla="*/ 59 h 535"/>
                <a:gd name="T102" fmla="*/ 452 w 513"/>
                <a:gd name="T103" fmla="*/ 59 h 535"/>
                <a:gd name="T104" fmla="*/ 444 w 513"/>
                <a:gd name="T105" fmla="*/ 51 h 535"/>
                <a:gd name="T106" fmla="*/ 444 w 513"/>
                <a:gd name="T107" fmla="*/ 35 h 535"/>
                <a:gd name="T108" fmla="*/ 428 w 513"/>
                <a:gd name="T109" fmla="*/ 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3" h="535">
                  <a:moveTo>
                    <a:pt x="428" y="35"/>
                  </a:moveTo>
                  <a:lnTo>
                    <a:pt x="419" y="27"/>
                  </a:lnTo>
                  <a:lnTo>
                    <a:pt x="419" y="11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259" y="8"/>
                  </a:lnTo>
                  <a:lnTo>
                    <a:pt x="29" y="6"/>
                  </a:lnTo>
                  <a:lnTo>
                    <a:pt x="24" y="24"/>
                  </a:lnTo>
                  <a:lnTo>
                    <a:pt x="10" y="24"/>
                  </a:lnTo>
                  <a:lnTo>
                    <a:pt x="0" y="281"/>
                  </a:lnTo>
                  <a:lnTo>
                    <a:pt x="37" y="281"/>
                  </a:lnTo>
                  <a:lnTo>
                    <a:pt x="45" y="286"/>
                  </a:lnTo>
                  <a:lnTo>
                    <a:pt x="59" y="316"/>
                  </a:lnTo>
                  <a:lnTo>
                    <a:pt x="61" y="348"/>
                  </a:lnTo>
                  <a:lnTo>
                    <a:pt x="61" y="364"/>
                  </a:lnTo>
                  <a:lnTo>
                    <a:pt x="91" y="407"/>
                  </a:lnTo>
                  <a:lnTo>
                    <a:pt x="93" y="412"/>
                  </a:lnTo>
                  <a:lnTo>
                    <a:pt x="93" y="450"/>
                  </a:lnTo>
                  <a:lnTo>
                    <a:pt x="112" y="450"/>
                  </a:lnTo>
                  <a:lnTo>
                    <a:pt x="117" y="452"/>
                  </a:lnTo>
                  <a:lnTo>
                    <a:pt x="149" y="479"/>
                  </a:lnTo>
                  <a:lnTo>
                    <a:pt x="173" y="503"/>
                  </a:lnTo>
                  <a:lnTo>
                    <a:pt x="176" y="508"/>
                  </a:lnTo>
                  <a:lnTo>
                    <a:pt x="176" y="535"/>
                  </a:lnTo>
                  <a:lnTo>
                    <a:pt x="387" y="535"/>
                  </a:lnTo>
                  <a:lnTo>
                    <a:pt x="387" y="484"/>
                  </a:lnTo>
                  <a:lnTo>
                    <a:pt x="395" y="479"/>
                  </a:lnTo>
                  <a:lnTo>
                    <a:pt x="414" y="476"/>
                  </a:lnTo>
                  <a:lnTo>
                    <a:pt x="417" y="353"/>
                  </a:lnTo>
                  <a:lnTo>
                    <a:pt x="398" y="351"/>
                  </a:lnTo>
                  <a:lnTo>
                    <a:pt x="393" y="343"/>
                  </a:lnTo>
                  <a:lnTo>
                    <a:pt x="393" y="294"/>
                  </a:lnTo>
                  <a:lnTo>
                    <a:pt x="401" y="286"/>
                  </a:lnTo>
                  <a:lnTo>
                    <a:pt x="449" y="286"/>
                  </a:lnTo>
                  <a:lnTo>
                    <a:pt x="449" y="286"/>
                  </a:lnTo>
                  <a:lnTo>
                    <a:pt x="449" y="294"/>
                  </a:lnTo>
                  <a:lnTo>
                    <a:pt x="449" y="286"/>
                  </a:lnTo>
                  <a:lnTo>
                    <a:pt x="465" y="286"/>
                  </a:lnTo>
                  <a:lnTo>
                    <a:pt x="465" y="196"/>
                  </a:lnTo>
                  <a:lnTo>
                    <a:pt x="473" y="188"/>
                  </a:lnTo>
                  <a:lnTo>
                    <a:pt x="489" y="188"/>
                  </a:lnTo>
                  <a:lnTo>
                    <a:pt x="489" y="169"/>
                  </a:lnTo>
                  <a:lnTo>
                    <a:pt x="497" y="161"/>
                  </a:lnTo>
                  <a:lnTo>
                    <a:pt x="513" y="161"/>
                  </a:lnTo>
                  <a:lnTo>
                    <a:pt x="513" y="155"/>
                  </a:lnTo>
                  <a:lnTo>
                    <a:pt x="497" y="155"/>
                  </a:lnTo>
                  <a:lnTo>
                    <a:pt x="489" y="147"/>
                  </a:lnTo>
                  <a:lnTo>
                    <a:pt x="489" y="131"/>
                  </a:lnTo>
                  <a:lnTo>
                    <a:pt x="473" y="131"/>
                  </a:lnTo>
                  <a:lnTo>
                    <a:pt x="465" y="123"/>
                  </a:lnTo>
                  <a:lnTo>
                    <a:pt x="468" y="59"/>
                  </a:lnTo>
                  <a:lnTo>
                    <a:pt x="452" y="59"/>
                  </a:lnTo>
                  <a:lnTo>
                    <a:pt x="444" y="51"/>
                  </a:lnTo>
                  <a:lnTo>
                    <a:pt x="444" y="35"/>
                  </a:lnTo>
                  <a:lnTo>
                    <a:pt x="428" y="35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9"/>
            <p:cNvSpPr>
              <a:spLocks/>
            </p:cNvSpPr>
            <p:nvPr userDrawn="1"/>
          </p:nvSpPr>
          <p:spPr bwMode="auto">
            <a:xfrm>
              <a:off x="2705" y="2984"/>
              <a:ext cx="161" cy="235"/>
            </a:xfrm>
            <a:custGeom>
              <a:avLst/>
              <a:gdLst>
                <a:gd name="T0" fmla="*/ 150 w 161"/>
                <a:gd name="T1" fmla="*/ 152 h 235"/>
                <a:gd name="T2" fmla="*/ 155 w 161"/>
                <a:gd name="T3" fmla="*/ 139 h 235"/>
                <a:gd name="T4" fmla="*/ 139 w 161"/>
                <a:gd name="T5" fmla="*/ 120 h 235"/>
                <a:gd name="T6" fmla="*/ 129 w 161"/>
                <a:gd name="T7" fmla="*/ 93 h 235"/>
                <a:gd name="T8" fmla="*/ 115 w 161"/>
                <a:gd name="T9" fmla="*/ 77 h 235"/>
                <a:gd name="T10" fmla="*/ 115 w 161"/>
                <a:gd name="T11" fmla="*/ 66 h 235"/>
                <a:gd name="T12" fmla="*/ 126 w 161"/>
                <a:gd name="T13" fmla="*/ 50 h 235"/>
                <a:gd name="T14" fmla="*/ 134 w 161"/>
                <a:gd name="T15" fmla="*/ 21 h 235"/>
                <a:gd name="T16" fmla="*/ 137 w 161"/>
                <a:gd name="T17" fmla="*/ 16 h 235"/>
                <a:gd name="T18" fmla="*/ 161 w 161"/>
                <a:gd name="T19" fmla="*/ 0 h 235"/>
                <a:gd name="T20" fmla="*/ 129 w 161"/>
                <a:gd name="T21" fmla="*/ 0 h 235"/>
                <a:gd name="T22" fmla="*/ 0 w 161"/>
                <a:gd name="T23" fmla="*/ 2 h 235"/>
                <a:gd name="T24" fmla="*/ 0 w 161"/>
                <a:gd name="T25" fmla="*/ 235 h 235"/>
                <a:gd name="T26" fmla="*/ 6 w 161"/>
                <a:gd name="T27" fmla="*/ 230 h 235"/>
                <a:gd name="T28" fmla="*/ 14 w 161"/>
                <a:gd name="T29" fmla="*/ 227 h 235"/>
                <a:gd name="T30" fmla="*/ 35 w 161"/>
                <a:gd name="T31" fmla="*/ 227 h 235"/>
                <a:gd name="T32" fmla="*/ 51 w 161"/>
                <a:gd name="T33" fmla="*/ 222 h 235"/>
                <a:gd name="T34" fmla="*/ 64 w 161"/>
                <a:gd name="T35" fmla="*/ 203 h 235"/>
                <a:gd name="T36" fmla="*/ 67 w 161"/>
                <a:gd name="T37" fmla="*/ 176 h 235"/>
                <a:gd name="T38" fmla="*/ 75 w 161"/>
                <a:gd name="T39" fmla="*/ 176 h 235"/>
                <a:gd name="T40" fmla="*/ 75 w 161"/>
                <a:gd name="T41" fmla="*/ 168 h 235"/>
                <a:gd name="T42" fmla="*/ 131 w 161"/>
                <a:gd name="T43" fmla="*/ 163 h 235"/>
                <a:gd name="T44" fmla="*/ 150 w 161"/>
                <a:gd name="T45" fmla="*/ 15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35">
                  <a:moveTo>
                    <a:pt x="150" y="152"/>
                  </a:moveTo>
                  <a:lnTo>
                    <a:pt x="155" y="139"/>
                  </a:lnTo>
                  <a:lnTo>
                    <a:pt x="139" y="120"/>
                  </a:lnTo>
                  <a:lnTo>
                    <a:pt x="129" y="93"/>
                  </a:lnTo>
                  <a:lnTo>
                    <a:pt x="115" y="77"/>
                  </a:lnTo>
                  <a:lnTo>
                    <a:pt x="115" y="66"/>
                  </a:lnTo>
                  <a:lnTo>
                    <a:pt x="126" y="50"/>
                  </a:lnTo>
                  <a:lnTo>
                    <a:pt x="134" y="21"/>
                  </a:lnTo>
                  <a:lnTo>
                    <a:pt x="137" y="16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0" y="2"/>
                  </a:lnTo>
                  <a:lnTo>
                    <a:pt x="0" y="235"/>
                  </a:lnTo>
                  <a:lnTo>
                    <a:pt x="6" y="230"/>
                  </a:lnTo>
                  <a:lnTo>
                    <a:pt x="14" y="227"/>
                  </a:lnTo>
                  <a:lnTo>
                    <a:pt x="35" y="227"/>
                  </a:lnTo>
                  <a:lnTo>
                    <a:pt x="51" y="222"/>
                  </a:lnTo>
                  <a:lnTo>
                    <a:pt x="64" y="203"/>
                  </a:lnTo>
                  <a:lnTo>
                    <a:pt x="67" y="176"/>
                  </a:lnTo>
                  <a:lnTo>
                    <a:pt x="75" y="176"/>
                  </a:lnTo>
                  <a:lnTo>
                    <a:pt x="75" y="168"/>
                  </a:lnTo>
                  <a:lnTo>
                    <a:pt x="131" y="163"/>
                  </a:lnTo>
                  <a:lnTo>
                    <a:pt x="150" y="152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0"/>
            <p:cNvSpPr>
              <a:spLocks/>
            </p:cNvSpPr>
            <p:nvPr userDrawn="1"/>
          </p:nvSpPr>
          <p:spPr bwMode="auto">
            <a:xfrm>
              <a:off x="4435" y="2358"/>
              <a:ext cx="538" cy="751"/>
            </a:xfrm>
            <a:custGeom>
              <a:avLst/>
              <a:gdLst>
                <a:gd name="T0" fmla="*/ 393 w 538"/>
                <a:gd name="T1" fmla="*/ 94 h 751"/>
                <a:gd name="T2" fmla="*/ 388 w 538"/>
                <a:gd name="T3" fmla="*/ 88 h 751"/>
                <a:gd name="T4" fmla="*/ 393 w 538"/>
                <a:gd name="T5" fmla="*/ 94 h 751"/>
                <a:gd name="T6" fmla="*/ 313 w 538"/>
                <a:gd name="T7" fmla="*/ 171 h 751"/>
                <a:gd name="T8" fmla="*/ 169 w 538"/>
                <a:gd name="T9" fmla="*/ 500 h 751"/>
                <a:gd name="T10" fmla="*/ 153 w 538"/>
                <a:gd name="T11" fmla="*/ 500 h 751"/>
                <a:gd name="T12" fmla="*/ 147 w 538"/>
                <a:gd name="T13" fmla="*/ 481 h 751"/>
                <a:gd name="T14" fmla="*/ 126 w 538"/>
                <a:gd name="T15" fmla="*/ 468 h 751"/>
                <a:gd name="T16" fmla="*/ 104 w 538"/>
                <a:gd name="T17" fmla="*/ 457 h 751"/>
                <a:gd name="T18" fmla="*/ 99 w 538"/>
                <a:gd name="T19" fmla="*/ 452 h 751"/>
                <a:gd name="T20" fmla="*/ 99 w 538"/>
                <a:gd name="T21" fmla="*/ 436 h 751"/>
                <a:gd name="T22" fmla="*/ 72 w 538"/>
                <a:gd name="T23" fmla="*/ 433 h 751"/>
                <a:gd name="T24" fmla="*/ 67 w 538"/>
                <a:gd name="T25" fmla="*/ 430 h 751"/>
                <a:gd name="T26" fmla="*/ 64 w 538"/>
                <a:gd name="T27" fmla="*/ 422 h 751"/>
                <a:gd name="T28" fmla="*/ 54 w 538"/>
                <a:gd name="T29" fmla="*/ 433 h 751"/>
                <a:gd name="T30" fmla="*/ 46 w 538"/>
                <a:gd name="T31" fmla="*/ 438 h 751"/>
                <a:gd name="T32" fmla="*/ 27 w 538"/>
                <a:gd name="T33" fmla="*/ 433 h 751"/>
                <a:gd name="T34" fmla="*/ 22 w 538"/>
                <a:gd name="T35" fmla="*/ 425 h 751"/>
                <a:gd name="T36" fmla="*/ 19 w 538"/>
                <a:gd name="T37" fmla="*/ 414 h 751"/>
                <a:gd name="T38" fmla="*/ 0 w 538"/>
                <a:gd name="T39" fmla="*/ 412 h 751"/>
                <a:gd name="T40" fmla="*/ 0 w 538"/>
                <a:gd name="T41" fmla="*/ 414 h 751"/>
                <a:gd name="T42" fmla="*/ 6 w 538"/>
                <a:gd name="T43" fmla="*/ 452 h 751"/>
                <a:gd name="T44" fmla="*/ 30 w 538"/>
                <a:gd name="T45" fmla="*/ 473 h 751"/>
                <a:gd name="T46" fmla="*/ 75 w 538"/>
                <a:gd name="T47" fmla="*/ 545 h 751"/>
                <a:gd name="T48" fmla="*/ 110 w 538"/>
                <a:gd name="T49" fmla="*/ 612 h 751"/>
                <a:gd name="T50" fmla="*/ 129 w 538"/>
                <a:gd name="T51" fmla="*/ 642 h 751"/>
                <a:gd name="T52" fmla="*/ 142 w 538"/>
                <a:gd name="T53" fmla="*/ 647 h 751"/>
                <a:gd name="T54" fmla="*/ 158 w 538"/>
                <a:gd name="T55" fmla="*/ 636 h 751"/>
                <a:gd name="T56" fmla="*/ 161 w 538"/>
                <a:gd name="T57" fmla="*/ 634 h 751"/>
                <a:gd name="T58" fmla="*/ 182 w 538"/>
                <a:gd name="T59" fmla="*/ 634 h 751"/>
                <a:gd name="T60" fmla="*/ 187 w 538"/>
                <a:gd name="T61" fmla="*/ 634 h 751"/>
                <a:gd name="T62" fmla="*/ 227 w 538"/>
                <a:gd name="T63" fmla="*/ 666 h 751"/>
                <a:gd name="T64" fmla="*/ 244 w 538"/>
                <a:gd name="T65" fmla="*/ 666 h 751"/>
                <a:gd name="T66" fmla="*/ 249 w 538"/>
                <a:gd name="T67" fmla="*/ 668 h 751"/>
                <a:gd name="T68" fmla="*/ 273 w 538"/>
                <a:gd name="T69" fmla="*/ 687 h 751"/>
                <a:gd name="T70" fmla="*/ 294 w 538"/>
                <a:gd name="T71" fmla="*/ 700 h 751"/>
                <a:gd name="T72" fmla="*/ 318 w 538"/>
                <a:gd name="T73" fmla="*/ 703 h 751"/>
                <a:gd name="T74" fmla="*/ 324 w 538"/>
                <a:gd name="T75" fmla="*/ 709 h 751"/>
                <a:gd name="T76" fmla="*/ 329 w 538"/>
                <a:gd name="T77" fmla="*/ 733 h 751"/>
                <a:gd name="T78" fmla="*/ 326 w 538"/>
                <a:gd name="T79" fmla="*/ 751 h 751"/>
                <a:gd name="T80" fmla="*/ 334 w 538"/>
                <a:gd name="T81" fmla="*/ 751 h 751"/>
                <a:gd name="T82" fmla="*/ 415 w 538"/>
                <a:gd name="T83" fmla="*/ 644 h 751"/>
                <a:gd name="T84" fmla="*/ 415 w 538"/>
                <a:gd name="T85" fmla="*/ 644 h 751"/>
                <a:gd name="T86" fmla="*/ 415 w 538"/>
                <a:gd name="T87" fmla="*/ 644 h 751"/>
                <a:gd name="T88" fmla="*/ 538 w 538"/>
                <a:gd name="T89" fmla="*/ 481 h 751"/>
                <a:gd name="T90" fmla="*/ 538 w 538"/>
                <a:gd name="T91" fmla="*/ 35 h 751"/>
                <a:gd name="T92" fmla="*/ 492 w 538"/>
                <a:gd name="T93" fmla="*/ 0 h 751"/>
                <a:gd name="T94" fmla="*/ 393 w 538"/>
                <a:gd name="T95" fmla="*/ 94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8" h="751">
                  <a:moveTo>
                    <a:pt x="393" y="94"/>
                  </a:moveTo>
                  <a:lnTo>
                    <a:pt x="388" y="88"/>
                  </a:lnTo>
                  <a:lnTo>
                    <a:pt x="393" y="94"/>
                  </a:lnTo>
                  <a:lnTo>
                    <a:pt x="313" y="171"/>
                  </a:lnTo>
                  <a:lnTo>
                    <a:pt x="169" y="500"/>
                  </a:lnTo>
                  <a:lnTo>
                    <a:pt x="153" y="500"/>
                  </a:lnTo>
                  <a:lnTo>
                    <a:pt x="147" y="481"/>
                  </a:lnTo>
                  <a:lnTo>
                    <a:pt x="126" y="468"/>
                  </a:lnTo>
                  <a:lnTo>
                    <a:pt x="104" y="457"/>
                  </a:lnTo>
                  <a:lnTo>
                    <a:pt x="99" y="452"/>
                  </a:lnTo>
                  <a:lnTo>
                    <a:pt x="99" y="436"/>
                  </a:lnTo>
                  <a:lnTo>
                    <a:pt x="72" y="433"/>
                  </a:lnTo>
                  <a:lnTo>
                    <a:pt x="67" y="430"/>
                  </a:lnTo>
                  <a:lnTo>
                    <a:pt x="64" y="422"/>
                  </a:lnTo>
                  <a:lnTo>
                    <a:pt x="54" y="433"/>
                  </a:lnTo>
                  <a:lnTo>
                    <a:pt x="46" y="438"/>
                  </a:lnTo>
                  <a:lnTo>
                    <a:pt x="27" y="433"/>
                  </a:lnTo>
                  <a:lnTo>
                    <a:pt x="22" y="425"/>
                  </a:lnTo>
                  <a:lnTo>
                    <a:pt x="19" y="414"/>
                  </a:lnTo>
                  <a:lnTo>
                    <a:pt x="0" y="412"/>
                  </a:lnTo>
                  <a:lnTo>
                    <a:pt x="0" y="414"/>
                  </a:lnTo>
                  <a:lnTo>
                    <a:pt x="6" y="452"/>
                  </a:lnTo>
                  <a:lnTo>
                    <a:pt x="30" y="473"/>
                  </a:lnTo>
                  <a:lnTo>
                    <a:pt x="75" y="545"/>
                  </a:lnTo>
                  <a:lnTo>
                    <a:pt x="110" y="612"/>
                  </a:lnTo>
                  <a:lnTo>
                    <a:pt x="129" y="642"/>
                  </a:lnTo>
                  <a:lnTo>
                    <a:pt x="142" y="647"/>
                  </a:lnTo>
                  <a:lnTo>
                    <a:pt x="158" y="636"/>
                  </a:lnTo>
                  <a:lnTo>
                    <a:pt x="161" y="634"/>
                  </a:lnTo>
                  <a:lnTo>
                    <a:pt x="182" y="634"/>
                  </a:lnTo>
                  <a:lnTo>
                    <a:pt x="187" y="634"/>
                  </a:lnTo>
                  <a:lnTo>
                    <a:pt x="227" y="666"/>
                  </a:lnTo>
                  <a:lnTo>
                    <a:pt x="244" y="666"/>
                  </a:lnTo>
                  <a:lnTo>
                    <a:pt x="249" y="668"/>
                  </a:lnTo>
                  <a:lnTo>
                    <a:pt x="273" y="687"/>
                  </a:lnTo>
                  <a:lnTo>
                    <a:pt x="294" y="700"/>
                  </a:lnTo>
                  <a:lnTo>
                    <a:pt x="318" y="703"/>
                  </a:lnTo>
                  <a:lnTo>
                    <a:pt x="324" y="709"/>
                  </a:lnTo>
                  <a:lnTo>
                    <a:pt x="329" y="733"/>
                  </a:lnTo>
                  <a:lnTo>
                    <a:pt x="326" y="751"/>
                  </a:lnTo>
                  <a:lnTo>
                    <a:pt x="334" y="751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538" y="481"/>
                  </a:lnTo>
                  <a:lnTo>
                    <a:pt x="538" y="35"/>
                  </a:lnTo>
                  <a:lnTo>
                    <a:pt x="492" y="0"/>
                  </a:lnTo>
                  <a:lnTo>
                    <a:pt x="393" y="9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1"/>
            <p:cNvSpPr>
              <a:spLocks/>
            </p:cNvSpPr>
            <p:nvPr userDrawn="1"/>
          </p:nvSpPr>
          <p:spPr bwMode="auto">
            <a:xfrm>
              <a:off x="4026" y="1813"/>
              <a:ext cx="784" cy="1021"/>
            </a:xfrm>
            <a:custGeom>
              <a:avLst/>
              <a:gdLst>
                <a:gd name="T0" fmla="*/ 436 w 784"/>
                <a:gd name="T1" fmla="*/ 943 h 1021"/>
                <a:gd name="T2" fmla="*/ 444 w 784"/>
                <a:gd name="T3" fmla="*/ 965 h 1021"/>
                <a:gd name="T4" fmla="*/ 468 w 784"/>
                <a:gd name="T5" fmla="*/ 946 h 1021"/>
                <a:gd name="T6" fmla="*/ 489 w 784"/>
                <a:gd name="T7" fmla="*/ 965 h 1021"/>
                <a:gd name="T8" fmla="*/ 521 w 784"/>
                <a:gd name="T9" fmla="*/ 973 h 1021"/>
                <a:gd name="T10" fmla="*/ 543 w 784"/>
                <a:gd name="T11" fmla="*/ 1000 h 1021"/>
                <a:gd name="T12" fmla="*/ 570 w 784"/>
                <a:gd name="T13" fmla="*/ 1018 h 1021"/>
                <a:gd name="T14" fmla="*/ 709 w 784"/>
                <a:gd name="T15" fmla="*/ 708 h 1021"/>
                <a:gd name="T16" fmla="*/ 784 w 784"/>
                <a:gd name="T17" fmla="*/ 636 h 1021"/>
                <a:gd name="T18" fmla="*/ 749 w 784"/>
                <a:gd name="T19" fmla="*/ 625 h 1021"/>
                <a:gd name="T20" fmla="*/ 709 w 784"/>
                <a:gd name="T21" fmla="*/ 582 h 1021"/>
                <a:gd name="T22" fmla="*/ 663 w 784"/>
                <a:gd name="T23" fmla="*/ 566 h 1021"/>
                <a:gd name="T24" fmla="*/ 594 w 784"/>
                <a:gd name="T25" fmla="*/ 497 h 1021"/>
                <a:gd name="T26" fmla="*/ 546 w 784"/>
                <a:gd name="T27" fmla="*/ 443 h 1021"/>
                <a:gd name="T28" fmla="*/ 484 w 784"/>
                <a:gd name="T29" fmla="*/ 371 h 1021"/>
                <a:gd name="T30" fmla="*/ 428 w 784"/>
                <a:gd name="T31" fmla="*/ 331 h 1021"/>
                <a:gd name="T32" fmla="*/ 409 w 784"/>
                <a:gd name="T33" fmla="*/ 310 h 1021"/>
                <a:gd name="T34" fmla="*/ 390 w 784"/>
                <a:gd name="T35" fmla="*/ 307 h 1021"/>
                <a:gd name="T36" fmla="*/ 340 w 784"/>
                <a:gd name="T37" fmla="*/ 270 h 1021"/>
                <a:gd name="T38" fmla="*/ 278 w 784"/>
                <a:gd name="T39" fmla="*/ 197 h 1021"/>
                <a:gd name="T40" fmla="*/ 209 w 784"/>
                <a:gd name="T41" fmla="*/ 147 h 1021"/>
                <a:gd name="T42" fmla="*/ 190 w 784"/>
                <a:gd name="T43" fmla="*/ 93 h 1021"/>
                <a:gd name="T44" fmla="*/ 171 w 784"/>
                <a:gd name="T45" fmla="*/ 37 h 1021"/>
                <a:gd name="T46" fmla="*/ 161 w 784"/>
                <a:gd name="T47" fmla="*/ 40 h 1021"/>
                <a:gd name="T48" fmla="*/ 80 w 784"/>
                <a:gd name="T49" fmla="*/ 13 h 1021"/>
                <a:gd name="T50" fmla="*/ 19 w 784"/>
                <a:gd name="T51" fmla="*/ 0 h 1021"/>
                <a:gd name="T52" fmla="*/ 3 w 784"/>
                <a:gd name="T53" fmla="*/ 564 h 1021"/>
                <a:gd name="T54" fmla="*/ 161 w 784"/>
                <a:gd name="T55" fmla="*/ 938 h 1021"/>
                <a:gd name="T56" fmla="*/ 161 w 784"/>
                <a:gd name="T57" fmla="*/ 938 h 1021"/>
                <a:gd name="T58" fmla="*/ 257 w 784"/>
                <a:gd name="T59" fmla="*/ 946 h 1021"/>
                <a:gd name="T60" fmla="*/ 294 w 784"/>
                <a:gd name="T61" fmla="*/ 986 h 1021"/>
                <a:gd name="T62" fmla="*/ 302 w 784"/>
                <a:gd name="T63" fmla="*/ 941 h 1021"/>
                <a:gd name="T64" fmla="*/ 401 w 784"/>
                <a:gd name="T65" fmla="*/ 949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4" h="1021">
                  <a:moveTo>
                    <a:pt x="401" y="941"/>
                  </a:moveTo>
                  <a:lnTo>
                    <a:pt x="436" y="943"/>
                  </a:lnTo>
                  <a:lnTo>
                    <a:pt x="444" y="949"/>
                  </a:lnTo>
                  <a:lnTo>
                    <a:pt x="444" y="965"/>
                  </a:lnTo>
                  <a:lnTo>
                    <a:pt x="455" y="965"/>
                  </a:lnTo>
                  <a:lnTo>
                    <a:pt x="468" y="946"/>
                  </a:lnTo>
                  <a:lnTo>
                    <a:pt x="481" y="949"/>
                  </a:lnTo>
                  <a:lnTo>
                    <a:pt x="489" y="965"/>
                  </a:lnTo>
                  <a:lnTo>
                    <a:pt x="516" y="967"/>
                  </a:lnTo>
                  <a:lnTo>
                    <a:pt x="521" y="973"/>
                  </a:lnTo>
                  <a:lnTo>
                    <a:pt x="524" y="991"/>
                  </a:lnTo>
                  <a:lnTo>
                    <a:pt x="543" y="1000"/>
                  </a:lnTo>
                  <a:lnTo>
                    <a:pt x="567" y="1013"/>
                  </a:lnTo>
                  <a:lnTo>
                    <a:pt x="570" y="1018"/>
                  </a:lnTo>
                  <a:lnTo>
                    <a:pt x="572" y="1021"/>
                  </a:lnTo>
                  <a:lnTo>
                    <a:pt x="709" y="708"/>
                  </a:lnTo>
                  <a:lnTo>
                    <a:pt x="711" y="705"/>
                  </a:lnTo>
                  <a:lnTo>
                    <a:pt x="784" y="636"/>
                  </a:lnTo>
                  <a:lnTo>
                    <a:pt x="754" y="628"/>
                  </a:lnTo>
                  <a:lnTo>
                    <a:pt x="749" y="625"/>
                  </a:lnTo>
                  <a:lnTo>
                    <a:pt x="733" y="604"/>
                  </a:lnTo>
                  <a:lnTo>
                    <a:pt x="709" y="582"/>
                  </a:lnTo>
                  <a:lnTo>
                    <a:pt x="666" y="569"/>
                  </a:lnTo>
                  <a:lnTo>
                    <a:pt x="663" y="566"/>
                  </a:lnTo>
                  <a:lnTo>
                    <a:pt x="626" y="521"/>
                  </a:lnTo>
                  <a:lnTo>
                    <a:pt x="594" y="497"/>
                  </a:lnTo>
                  <a:lnTo>
                    <a:pt x="570" y="475"/>
                  </a:lnTo>
                  <a:lnTo>
                    <a:pt x="546" y="443"/>
                  </a:lnTo>
                  <a:lnTo>
                    <a:pt x="516" y="395"/>
                  </a:lnTo>
                  <a:lnTo>
                    <a:pt x="484" y="371"/>
                  </a:lnTo>
                  <a:lnTo>
                    <a:pt x="465" y="347"/>
                  </a:lnTo>
                  <a:lnTo>
                    <a:pt x="428" y="331"/>
                  </a:lnTo>
                  <a:lnTo>
                    <a:pt x="425" y="328"/>
                  </a:lnTo>
                  <a:lnTo>
                    <a:pt x="409" y="310"/>
                  </a:lnTo>
                  <a:lnTo>
                    <a:pt x="393" y="307"/>
                  </a:lnTo>
                  <a:lnTo>
                    <a:pt x="390" y="307"/>
                  </a:lnTo>
                  <a:lnTo>
                    <a:pt x="364" y="288"/>
                  </a:lnTo>
                  <a:lnTo>
                    <a:pt x="340" y="270"/>
                  </a:lnTo>
                  <a:lnTo>
                    <a:pt x="316" y="251"/>
                  </a:lnTo>
                  <a:lnTo>
                    <a:pt x="278" y="197"/>
                  </a:lnTo>
                  <a:lnTo>
                    <a:pt x="227" y="168"/>
                  </a:lnTo>
                  <a:lnTo>
                    <a:pt x="209" y="147"/>
                  </a:lnTo>
                  <a:lnTo>
                    <a:pt x="206" y="144"/>
                  </a:lnTo>
                  <a:lnTo>
                    <a:pt x="190" y="93"/>
                  </a:lnTo>
                  <a:lnTo>
                    <a:pt x="190" y="61"/>
                  </a:lnTo>
                  <a:lnTo>
                    <a:pt x="171" y="37"/>
                  </a:lnTo>
                  <a:lnTo>
                    <a:pt x="166" y="40"/>
                  </a:lnTo>
                  <a:lnTo>
                    <a:pt x="161" y="40"/>
                  </a:lnTo>
                  <a:lnTo>
                    <a:pt x="110" y="29"/>
                  </a:lnTo>
                  <a:lnTo>
                    <a:pt x="80" y="13"/>
                  </a:lnTo>
                  <a:lnTo>
                    <a:pt x="48" y="5"/>
                  </a:lnTo>
                  <a:lnTo>
                    <a:pt x="19" y="0"/>
                  </a:lnTo>
                  <a:lnTo>
                    <a:pt x="5" y="2"/>
                  </a:lnTo>
                  <a:lnTo>
                    <a:pt x="3" y="564"/>
                  </a:lnTo>
                  <a:lnTo>
                    <a:pt x="0" y="935"/>
                  </a:lnTo>
                  <a:lnTo>
                    <a:pt x="161" y="938"/>
                  </a:lnTo>
                  <a:lnTo>
                    <a:pt x="161" y="946"/>
                  </a:lnTo>
                  <a:lnTo>
                    <a:pt x="161" y="938"/>
                  </a:lnTo>
                  <a:lnTo>
                    <a:pt x="249" y="938"/>
                  </a:lnTo>
                  <a:lnTo>
                    <a:pt x="257" y="946"/>
                  </a:lnTo>
                  <a:lnTo>
                    <a:pt x="257" y="986"/>
                  </a:lnTo>
                  <a:lnTo>
                    <a:pt x="294" y="986"/>
                  </a:lnTo>
                  <a:lnTo>
                    <a:pt x="294" y="949"/>
                  </a:lnTo>
                  <a:lnTo>
                    <a:pt x="302" y="941"/>
                  </a:lnTo>
                  <a:lnTo>
                    <a:pt x="401" y="941"/>
                  </a:lnTo>
                  <a:lnTo>
                    <a:pt x="401" y="949"/>
                  </a:lnTo>
                  <a:lnTo>
                    <a:pt x="401" y="941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2"/>
            <p:cNvSpPr>
              <a:spLocks/>
            </p:cNvSpPr>
            <p:nvPr userDrawn="1"/>
          </p:nvSpPr>
          <p:spPr bwMode="auto">
            <a:xfrm>
              <a:off x="4769" y="2866"/>
              <a:ext cx="204" cy="369"/>
            </a:xfrm>
            <a:custGeom>
              <a:avLst/>
              <a:gdLst>
                <a:gd name="T0" fmla="*/ 113 w 204"/>
                <a:gd name="T1" fmla="*/ 163 h 369"/>
                <a:gd name="T2" fmla="*/ 99 w 204"/>
                <a:gd name="T3" fmla="*/ 171 h 369"/>
                <a:gd name="T4" fmla="*/ 86 w 204"/>
                <a:gd name="T5" fmla="*/ 155 h 369"/>
                <a:gd name="T6" fmla="*/ 8 w 204"/>
                <a:gd name="T7" fmla="*/ 257 h 369"/>
                <a:gd name="T8" fmla="*/ 3 w 204"/>
                <a:gd name="T9" fmla="*/ 254 h 369"/>
                <a:gd name="T10" fmla="*/ 8 w 204"/>
                <a:gd name="T11" fmla="*/ 259 h 369"/>
                <a:gd name="T12" fmla="*/ 0 w 204"/>
                <a:gd name="T13" fmla="*/ 267 h 369"/>
                <a:gd name="T14" fmla="*/ 0 w 204"/>
                <a:gd name="T15" fmla="*/ 270 h 369"/>
                <a:gd name="T16" fmla="*/ 8 w 204"/>
                <a:gd name="T17" fmla="*/ 267 h 369"/>
                <a:gd name="T18" fmla="*/ 16 w 204"/>
                <a:gd name="T19" fmla="*/ 275 h 369"/>
                <a:gd name="T20" fmla="*/ 16 w 204"/>
                <a:gd name="T21" fmla="*/ 297 h 369"/>
                <a:gd name="T22" fmla="*/ 33 w 204"/>
                <a:gd name="T23" fmla="*/ 313 h 369"/>
                <a:gd name="T24" fmla="*/ 35 w 204"/>
                <a:gd name="T25" fmla="*/ 321 h 369"/>
                <a:gd name="T26" fmla="*/ 33 w 204"/>
                <a:gd name="T27" fmla="*/ 332 h 369"/>
                <a:gd name="T28" fmla="*/ 49 w 204"/>
                <a:gd name="T29" fmla="*/ 332 h 369"/>
                <a:gd name="T30" fmla="*/ 51 w 204"/>
                <a:gd name="T31" fmla="*/ 332 h 369"/>
                <a:gd name="T32" fmla="*/ 83 w 204"/>
                <a:gd name="T33" fmla="*/ 345 h 369"/>
                <a:gd name="T34" fmla="*/ 110 w 204"/>
                <a:gd name="T35" fmla="*/ 337 h 369"/>
                <a:gd name="T36" fmla="*/ 113 w 204"/>
                <a:gd name="T37" fmla="*/ 337 h 369"/>
                <a:gd name="T38" fmla="*/ 139 w 204"/>
                <a:gd name="T39" fmla="*/ 345 h 369"/>
                <a:gd name="T40" fmla="*/ 158 w 204"/>
                <a:gd name="T41" fmla="*/ 356 h 369"/>
                <a:gd name="T42" fmla="*/ 177 w 204"/>
                <a:gd name="T43" fmla="*/ 369 h 369"/>
                <a:gd name="T44" fmla="*/ 198 w 204"/>
                <a:gd name="T45" fmla="*/ 361 h 369"/>
                <a:gd name="T46" fmla="*/ 204 w 204"/>
                <a:gd name="T47" fmla="*/ 361 h 369"/>
                <a:gd name="T48" fmla="*/ 204 w 204"/>
                <a:gd name="T49" fmla="*/ 361 h 369"/>
                <a:gd name="T50" fmla="*/ 204 w 204"/>
                <a:gd name="T51" fmla="*/ 0 h 369"/>
                <a:gd name="T52" fmla="*/ 97 w 204"/>
                <a:gd name="T53" fmla="*/ 142 h 369"/>
                <a:gd name="T54" fmla="*/ 113 w 204"/>
                <a:gd name="T55" fmla="*/ 1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" h="369">
                  <a:moveTo>
                    <a:pt x="113" y="163"/>
                  </a:moveTo>
                  <a:lnTo>
                    <a:pt x="99" y="171"/>
                  </a:lnTo>
                  <a:lnTo>
                    <a:pt x="86" y="155"/>
                  </a:lnTo>
                  <a:lnTo>
                    <a:pt x="8" y="257"/>
                  </a:lnTo>
                  <a:lnTo>
                    <a:pt x="3" y="254"/>
                  </a:lnTo>
                  <a:lnTo>
                    <a:pt x="8" y="259"/>
                  </a:lnTo>
                  <a:lnTo>
                    <a:pt x="0" y="267"/>
                  </a:lnTo>
                  <a:lnTo>
                    <a:pt x="0" y="270"/>
                  </a:lnTo>
                  <a:lnTo>
                    <a:pt x="8" y="267"/>
                  </a:lnTo>
                  <a:lnTo>
                    <a:pt x="16" y="275"/>
                  </a:lnTo>
                  <a:lnTo>
                    <a:pt x="16" y="297"/>
                  </a:lnTo>
                  <a:lnTo>
                    <a:pt x="33" y="313"/>
                  </a:lnTo>
                  <a:lnTo>
                    <a:pt x="35" y="321"/>
                  </a:lnTo>
                  <a:lnTo>
                    <a:pt x="33" y="332"/>
                  </a:lnTo>
                  <a:lnTo>
                    <a:pt x="49" y="332"/>
                  </a:lnTo>
                  <a:lnTo>
                    <a:pt x="51" y="332"/>
                  </a:lnTo>
                  <a:lnTo>
                    <a:pt x="83" y="345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39" y="345"/>
                  </a:lnTo>
                  <a:lnTo>
                    <a:pt x="158" y="356"/>
                  </a:lnTo>
                  <a:lnTo>
                    <a:pt x="177" y="369"/>
                  </a:lnTo>
                  <a:lnTo>
                    <a:pt x="198" y="361"/>
                  </a:lnTo>
                  <a:lnTo>
                    <a:pt x="204" y="361"/>
                  </a:lnTo>
                  <a:lnTo>
                    <a:pt x="204" y="361"/>
                  </a:lnTo>
                  <a:lnTo>
                    <a:pt x="204" y="0"/>
                  </a:lnTo>
                  <a:lnTo>
                    <a:pt x="97" y="142"/>
                  </a:lnTo>
                  <a:lnTo>
                    <a:pt x="113" y="163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3"/>
            <p:cNvSpPr>
              <a:spLocks/>
            </p:cNvSpPr>
            <p:nvPr userDrawn="1"/>
          </p:nvSpPr>
          <p:spPr bwMode="auto">
            <a:xfrm>
              <a:off x="3248" y="1032"/>
              <a:ext cx="987" cy="457"/>
            </a:xfrm>
            <a:custGeom>
              <a:avLst/>
              <a:gdLst>
                <a:gd name="T0" fmla="*/ 16 w 987"/>
                <a:gd name="T1" fmla="*/ 350 h 457"/>
                <a:gd name="T2" fmla="*/ 13 w 987"/>
                <a:gd name="T3" fmla="*/ 444 h 457"/>
                <a:gd name="T4" fmla="*/ 94 w 987"/>
                <a:gd name="T5" fmla="*/ 433 h 457"/>
                <a:gd name="T6" fmla="*/ 99 w 987"/>
                <a:gd name="T7" fmla="*/ 436 h 457"/>
                <a:gd name="T8" fmla="*/ 120 w 987"/>
                <a:gd name="T9" fmla="*/ 446 h 457"/>
                <a:gd name="T10" fmla="*/ 591 w 987"/>
                <a:gd name="T11" fmla="*/ 457 h 457"/>
                <a:gd name="T12" fmla="*/ 602 w 987"/>
                <a:gd name="T13" fmla="*/ 355 h 457"/>
                <a:gd name="T14" fmla="*/ 610 w 987"/>
                <a:gd name="T15" fmla="*/ 347 h 457"/>
                <a:gd name="T16" fmla="*/ 634 w 987"/>
                <a:gd name="T17" fmla="*/ 350 h 457"/>
                <a:gd name="T18" fmla="*/ 652 w 987"/>
                <a:gd name="T19" fmla="*/ 342 h 457"/>
                <a:gd name="T20" fmla="*/ 671 w 987"/>
                <a:gd name="T21" fmla="*/ 323 h 457"/>
                <a:gd name="T22" fmla="*/ 676 w 987"/>
                <a:gd name="T23" fmla="*/ 321 h 457"/>
                <a:gd name="T24" fmla="*/ 695 w 987"/>
                <a:gd name="T25" fmla="*/ 323 h 457"/>
                <a:gd name="T26" fmla="*/ 717 w 987"/>
                <a:gd name="T27" fmla="*/ 313 h 457"/>
                <a:gd name="T28" fmla="*/ 735 w 987"/>
                <a:gd name="T29" fmla="*/ 307 h 457"/>
                <a:gd name="T30" fmla="*/ 738 w 987"/>
                <a:gd name="T31" fmla="*/ 291 h 457"/>
                <a:gd name="T32" fmla="*/ 741 w 987"/>
                <a:gd name="T33" fmla="*/ 265 h 457"/>
                <a:gd name="T34" fmla="*/ 741 w 987"/>
                <a:gd name="T35" fmla="*/ 243 h 457"/>
                <a:gd name="T36" fmla="*/ 746 w 987"/>
                <a:gd name="T37" fmla="*/ 224 h 457"/>
                <a:gd name="T38" fmla="*/ 746 w 987"/>
                <a:gd name="T39" fmla="*/ 184 h 457"/>
                <a:gd name="T40" fmla="*/ 757 w 987"/>
                <a:gd name="T41" fmla="*/ 158 h 457"/>
                <a:gd name="T42" fmla="*/ 762 w 987"/>
                <a:gd name="T43" fmla="*/ 152 h 457"/>
                <a:gd name="T44" fmla="*/ 797 w 987"/>
                <a:gd name="T45" fmla="*/ 147 h 457"/>
                <a:gd name="T46" fmla="*/ 818 w 987"/>
                <a:gd name="T47" fmla="*/ 126 h 457"/>
                <a:gd name="T48" fmla="*/ 824 w 987"/>
                <a:gd name="T49" fmla="*/ 123 h 457"/>
                <a:gd name="T50" fmla="*/ 987 w 987"/>
                <a:gd name="T51" fmla="*/ 126 h 457"/>
                <a:gd name="T52" fmla="*/ 987 w 987"/>
                <a:gd name="T53" fmla="*/ 0 h 457"/>
                <a:gd name="T54" fmla="*/ 27 w 987"/>
                <a:gd name="T55" fmla="*/ 0 h 457"/>
                <a:gd name="T56" fmla="*/ 27 w 987"/>
                <a:gd name="T57" fmla="*/ 11 h 457"/>
                <a:gd name="T58" fmla="*/ 19 w 987"/>
                <a:gd name="T59" fmla="*/ 83 h 457"/>
                <a:gd name="T60" fmla="*/ 16 w 987"/>
                <a:gd name="T61" fmla="*/ 350 h 457"/>
                <a:gd name="T62" fmla="*/ 8 w 987"/>
                <a:gd name="T63" fmla="*/ 350 h 457"/>
                <a:gd name="T64" fmla="*/ 16 w 987"/>
                <a:gd name="T65" fmla="*/ 350 h 457"/>
                <a:gd name="T66" fmla="*/ 0 w 987"/>
                <a:gd name="T67" fmla="*/ 350 h 457"/>
                <a:gd name="T68" fmla="*/ 16 w 987"/>
                <a:gd name="T69" fmla="*/ 35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7" h="457">
                  <a:moveTo>
                    <a:pt x="16" y="350"/>
                  </a:moveTo>
                  <a:lnTo>
                    <a:pt x="13" y="444"/>
                  </a:lnTo>
                  <a:lnTo>
                    <a:pt x="94" y="433"/>
                  </a:lnTo>
                  <a:lnTo>
                    <a:pt x="99" y="436"/>
                  </a:lnTo>
                  <a:lnTo>
                    <a:pt x="120" y="446"/>
                  </a:lnTo>
                  <a:lnTo>
                    <a:pt x="591" y="457"/>
                  </a:lnTo>
                  <a:lnTo>
                    <a:pt x="602" y="355"/>
                  </a:lnTo>
                  <a:lnTo>
                    <a:pt x="610" y="347"/>
                  </a:lnTo>
                  <a:lnTo>
                    <a:pt x="634" y="350"/>
                  </a:lnTo>
                  <a:lnTo>
                    <a:pt x="652" y="342"/>
                  </a:lnTo>
                  <a:lnTo>
                    <a:pt x="671" y="323"/>
                  </a:lnTo>
                  <a:lnTo>
                    <a:pt x="676" y="321"/>
                  </a:lnTo>
                  <a:lnTo>
                    <a:pt x="695" y="323"/>
                  </a:lnTo>
                  <a:lnTo>
                    <a:pt x="717" y="313"/>
                  </a:lnTo>
                  <a:lnTo>
                    <a:pt x="735" y="307"/>
                  </a:lnTo>
                  <a:lnTo>
                    <a:pt x="738" y="291"/>
                  </a:lnTo>
                  <a:lnTo>
                    <a:pt x="741" y="265"/>
                  </a:lnTo>
                  <a:lnTo>
                    <a:pt x="741" y="243"/>
                  </a:lnTo>
                  <a:lnTo>
                    <a:pt x="746" y="224"/>
                  </a:lnTo>
                  <a:lnTo>
                    <a:pt x="746" y="184"/>
                  </a:lnTo>
                  <a:lnTo>
                    <a:pt x="757" y="158"/>
                  </a:lnTo>
                  <a:lnTo>
                    <a:pt x="762" y="152"/>
                  </a:lnTo>
                  <a:lnTo>
                    <a:pt x="797" y="147"/>
                  </a:lnTo>
                  <a:lnTo>
                    <a:pt x="818" y="126"/>
                  </a:lnTo>
                  <a:lnTo>
                    <a:pt x="824" y="123"/>
                  </a:lnTo>
                  <a:lnTo>
                    <a:pt x="987" y="126"/>
                  </a:lnTo>
                  <a:lnTo>
                    <a:pt x="987" y="0"/>
                  </a:lnTo>
                  <a:lnTo>
                    <a:pt x="27" y="0"/>
                  </a:lnTo>
                  <a:lnTo>
                    <a:pt x="27" y="11"/>
                  </a:lnTo>
                  <a:lnTo>
                    <a:pt x="19" y="83"/>
                  </a:lnTo>
                  <a:lnTo>
                    <a:pt x="16" y="350"/>
                  </a:lnTo>
                  <a:lnTo>
                    <a:pt x="8" y="350"/>
                  </a:lnTo>
                  <a:lnTo>
                    <a:pt x="16" y="350"/>
                  </a:lnTo>
                  <a:lnTo>
                    <a:pt x="0" y="350"/>
                  </a:lnTo>
                  <a:lnTo>
                    <a:pt x="16" y="35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4"/>
            <p:cNvSpPr>
              <a:spLocks/>
            </p:cNvSpPr>
            <p:nvPr userDrawn="1"/>
          </p:nvSpPr>
          <p:spPr bwMode="auto">
            <a:xfrm>
              <a:off x="4938" y="2315"/>
              <a:ext cx="35" cy="59"/>
            </a:xfrm>
            <a:custGeom>
              <a:avLst/>
              <a:gdLst>
                <a:gd name="T0" fmla="*/ 0 w 35"/>
                <a:gd name="T1" fmla="*/ 32 h 59"/>
                <a:gd name="T2" fmla="*/ 35 w 35"/>
                <a:gd name="T3" fmla="*/ 59 h 59"/>
                <a:gd name="T4" fmla="*/ 35 w 35"/>
                <a:gd name="T5" fmla="*/ 0 h 59"/>
                <a:gd name="T6" fmla="*/ 0 w 35"/>
                <a:gd name="T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9">
                  <a:moveTo>
                    <a:pt x="0" y="32"/>
                  </a:moveTo>
                  <a:lnTo>
                    <a:pt x="35" y="59"/>
                  </a:lnTo>
                  <a:lnTo>
                    <a:pt x="35" y="0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5"/>
            <p:cNvSpPr>
              <a:spLocks/>
            </p:cNvSpPr>
            <p:nvPr userDrawn="1"/>
          </p:nvSpPr>
          <p:spPr bwMode="auto">
            <a:xfrm>
              <a:off x="4211" y="1227"/>
              <a:ext cx="762" cy="1211"/>
            </a:xfrm>
            <a:custGeom>
              <a:avLst/>
              <a:gdLst>
                <a:gd name="T0" fmla="*/ 516 w 762"/>
                <a:gd name="T1" fmla="*/ 0 h 1211"/>
                <a:gd name="T2" fmla="*/ 468 w 762"/>
                <a:gd name="T3" fmla="*/ 54 h 1211"/>
                <a:gd name="T4" fmla="*/ 446 w 762"/>
                <a:gd name="T5" fmla="*/ 120 h 1211"/>
                <a:gd name="T6" fmla="*/ 427 w 762"/>
                <a:gd name="T7" fmla="*/ 179 h 1211"/>
                <a:gd name="T8" fmla="*/ 406 w 762"/>
                <a:gd name="T9" fmla="*/ 203 h 1211"/>
                <a:gd name="T10" fmla="*/ 398 w 762"/>
                <a:gd name="T11" fmla="*/ 259 h 1211"/>
                <a:gd name="T12" fmla="*/ 390 w 762"/>
                <a:gd name="T13" fmla="*/ 281 h 1211"/>
                <a:gd name="T14" fmla="*/ 427 w 762"/>
                <a:gd name="T15" fmla="*/ 324 h 1211"/>
                <a:gd name="T16" fmla="*/ 435 w 762"/>
                <a:gd name="T17" fmla="*/ 334 h 1211"/>
                <a:gd name="T18" fmla="*/ 435 w 762"/>
                <a:gd name="T19" fmla="*/ 345 h 1211"/>
                <a:gd name="T20" fmla="*/ 371 w 762"/>
                <a:gd name="T21" fmla="*/ 396 h 1211"/>
                <a:gd name="T22" fmla="*/ 318 w 762"/>
                <a:gd name="T23" fmla="*/ 409 h 1211"/>
                <a:gd name="T24" fmla="*/ 272 w 762"/>
                <a:gd name="T25" fmla="*/ 409 h 1211"/>
                <a:gd name="T26" fmla="*/ 232 w 762"/>
                <a:gd name="T27" fmla="*/ 468 h 1211"/>
                <a:gd name="T28" fmla="*/ 232 w 762"/>
                <a:gd name="T29" fmla="*/ 492 h 1211"/>
                <a:gd name="T30" fmla="*/ 213 w 762"/>
                <a:gd name="T31" fmla="*/ 503 h 1211"/>
                <a:gd name="T32" fmla="*/ 171 w 762"/>
                <a:gd name="T33" fmla="*/ 527 h 1211"/>
                <a:gd name="T34" fmla="*/ 160 w 762"/>
                <a:gd name="T35" fmla="*/ 497 h 1211"/>
                <a:gd name="T36" fmla="*/ 112 w 762"/>
                <a:gd name="T37" fmla="*/ 484 h 1211"/>
                <a:gd name="T38" fmla="*/ 66 w 762"/>
                <a:gd name="T39" fmla="*/ 500 h 1211"/>
                <a:gd name="T40" fmla="*/ 58 w 762"/>
                <a:gd name="T41" fmla="*/ 519 h 1211"/>
                <a:gd name="T42" fmla="*/ 34 w 762"/>
                <a:gd name="T43" fmla="*/ 556 h 1211"/>
                <a:gd name="T44" fmla="*/ 37 w 762"/>
                <a:gd name="T45" fmla="*/ 588 h 1211"/>
                <a:gd name="T46" fmla="*/ 0 w 762"/>
                <a:gd name="T47" fmla="*/ 615 h 1211"/>
                <a:gd name="T48" fmla="*/ 21 w 762"/>
                <a:gd name="T49" fmla="*/ 644 h 1211"/>
                <a:gd name="T50" fmla="*/ 37 w 762"/>
                <a:gd name="T51" fmla="*/ 725 h 1211"/>
                <a:gd name="T52" fmla="*/ 101 w 762"/>
                <a:gd name="T53" fmla="*/ 770 h 1211"/>
                <a:gd name="T54" fmla="*/ 141 w 762"/>
                <a:gd name="T55" fmla="*/ 826 h 1211"/>
                <a:gd name="T56" fmla="*/ 160 w 762"/>
                <a:gd name="T57" fmla="*/ 848 h 1211"/>
                <a:gd name="T58" fmla="*/ 189 w 762"/>
                <a:gd name="T59" fmla="*/ 864 h 1211"/>
                <a:gd name="T60" fmla="*/ 230 w 762"/>
                <a:gd name="T61" fmla="*/ 882 h 1211"/>
                <a:gd name="T62" fmla="*/ 251 w 762"/>
                <a:gd name="T63" fmla="*/ 904 h 1211"/>
                <a:gd name="T64" fmla="*/ 291 w 762"/>
                <a:gd name="T65" fmla="*/ 920 h 1211"/>
                <a:gd name="T66" fmla="*/ 342 w 762"/>
                <a:gd name="T67" fmla="*/ 968 h 1211"/>
                <a:gd name="T68" fmla="*/ 374 w 762"/>
                <a:gd name="T69" fmla="*/ 1021 h 1211"/>
                <a:gd name="T70" fmla="*/ 419 w 762"/>
                <a:gd name="T71" fmla="*/ 1070 h 1211"/>
                <a:gd name="T72" fmla="*/ 489 w 762"/>
                <a:gd name="T73" fmla="*/ 1139 h 1211"/>
                <a:gd name="T74" fmla="*/ 532 w 762"/>
                <a:gd name="T75" fmla="*/ 1155 h 1211"/>
                <a:gd name="T76" fmla="*/ 577 w 762"/>
                <a:gd name="T77" fmla="*/ 1198 h 1211"/>
                <a:gd name="T78" fmla="*/ 711 w 762"/>
                <a:gd name="T79" fmla="*/ 1115 h 1211"/>
                <a:gd name="T80" fmla="*/ 711 w 762"/>
                <a:gd name="T81" fmla="*/ 1115 h 1211"/>
                <a:gd name="T82" fmla="*/ 762 w 762"/>
                <a:gd name="T83" fmla="*/ 1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1211">
                  <a:moveTo>
                    <a:pt x="762" y="104"/>
                  </a:moveTo>
                  <a:lnTo>
                    <a:pt x="516" y="0"/>
                  </a:lnTo>
                  <a:lnTo>
                    <a:pt x="492" y="11"/>
                  </a:lnTo>
                  <a:lnTo>
                    <a:pt x="468" y="54"/>
                  </a:lnTo>
                  <a:lnTo>
                    <a:pt x="451" y="91"/>
                  </a:lnTo>
                  <a:lnTo>
                    <a:pt x="446" y="120"/>
                  </a:lnTo>
                  <a:lnTo>
                    <a:pt x="435" y="139"/>
                  </a:lnTo>
                  <a:lnTo>
                    <a:pt x="427" y="179"/>
                  </a:lnTo>
                  <a:lnTo>
                    <a:pt x="425" y="182"/>
                  </a:lnTo>
                  <a:lnTo>
                    <a:pt x="406" y="203"/>
                  </a:lnTo>
                  <a:lnTo>
                    <a:pt x="398" y="235"/>
                  </a:lnTo>
                  <a:lnTo>
                    <a:pt x="398" y="259"/>
                  </a:lnTo>
                  <a:lnTo>
                    <a:pt x="398" y="265"/>
                  </a:lnTo>
                  <a:lnTo>
                    <a:pt x="390" y="281"/>
                  </a:lnTo>
                  <a:lnTo>
                    <a:pt x="411" y="316"/>
                  </a:lnTo>
                  <a:lnTo>
                    <a:pt x="427" y="324"/>
                  </a:lnTo>
                  <a:lnTo>
                    <a:pt x="430" y="326"/>
                  </a:lnTo>
                  <a:lnTo>
                    <a:pt x="435" y="334"/>
                  </a:lnTo>
                  <a:lnTo>
                    <a:pt x="430" y="337"/>
                  </a:lnTo>
                  <a:lnTo>
                    <a:pt x="435" y="345"/>
                  </a:lnTo>
                  <a:lnTo>
                    <a:pt x="398" y="369"/>
                  </a:lnTo>
                  <a:lnTo>
                    <a:pt x="371" y="396"/>
                  </a:lnTo>
                  <a:lnTo>
                    <a:pt x="369" y="396"/>
                  </a:lnTo>
                  <a:lnTo>
                    <a:pt x="318" y="409"/>
                  </a:lnTo>
                  <a:lnTo>
                    <a:pt x="299" y="406"/>
                  </a:lnTo>
                  <a:lnTo>
                    <a:pt x="272" y="409"/>
                  </a:lnTo>
                  <a:lnTo>
                    <a:pt x="246" y="431"/>
                  </a:lnTo>
                  <a:lnTo>
                    <a:pt x="232" y="468"/>
                  </a:lnTo>
                  <a:lnTo>
                    <a:pt x="232" y="489"/>
                  </a:lnTo>
                  <a:lnTo>
                    <a:pt x="232" y="492"/>
                  </a:lnTo>
                  <a:lnTo>
                    <a:pt x="219" y="508"/>
                  </a:lnTo>
                  <a:lnTo>
                    <a:pt x="213" y="503"/>
                  </a:lnTo>
                  <a:lnTo>
                    <a:pt x="216" y="511"/>
                  </a:lnTo>
                  <a:lnTo>
                    <a:pt x="171" y="527"/>
                  </a:lnTo>
                  <a:lnTo>
                    <a:pt x="160" y="519"/>
                  </a:lnTo>
                  <a:lnTo>
                    <a:pt x="160" y="497"/>
                  </a:lnTo>
                  <a:lnTo>
                    <a:pt x="141" y="484"/>
                  </a:lnTo>
                  <a:lnTo>
                    <a:pt x="112" y="484"/>
                  </a:lnTo>
                  <a:lnTo>
                    <a:pt x="85" y="497"/>
                  </a:lnTo>
                  <a:lnTo>
                    <a:pt x="66" y="500"/>
                  </a:lnTo>
                  <a:lnTo>
                    <a:pt x="61" y="513"/>
                  </a:lnTo>
                  <a:lnTo>
                    <a:pt x="58" y="519"/>
                  </a:lnTo>
                  <a:lnTo>
                    <a:pt x="34" y="529"/>
                  </a:lnTo>
                  <a:lnTo>
                    <a:pt x="34" y="556"/>
                  </a:lnTo>
                  <a:lnTo>
                    <a:pt x="42" y="580"/>
                  </a:lnTo>
                  <a:lnTo>
                    <a:pt x="37" y="588"/>
                  </a:lnTo>
                  <a:lnTo>
                    <a:pt x="16" y="602"/>
                  </a:lnTo>
                  <a:lnTo>
                    <a:pt x="0" y="615"/>
                  </a:lnTo>
                  <a:lnTo>
                    <a:pt x="18" y="639"/>
                  </a:lnTo>
                  <a:lnTo>
                    <a:pt x="21" y="644"/>
                  </a:lnTo>
                  <a:lnTo>
                    <a:pt x="21" y="676"/>
                  </a:lnTo>
                  <a:lnTo>
                    <a:pt x="37" y="725"/>
                  </a:lnTo>
                  <a:lnTo>
                    <a:pt x="53" y="743"/>
                  </a:lnTo>
                  <a:lnTo>
                    <a:pt x="101" y="770"/>
                  </a:lnTo>
                  <a:lnTo>
                    <a:pt x="104" y="773"/>
                  </a:lnTo>
                  <a:lnTo>
                    <a:pt x="141" y="826"/>
                  </a:lnTo>
                  <a:lnTo>
                    <a:pt x="165" y="842"/>
                  </a:lnTo>
                  <a:lnTo>
                    <a:pt x="160" y="848"/>
                  </a:lnTo>
                  <a:lnTo>
                    <a:pt x="165" y="842"/>
                  </a:lnTo>
                  <a:lnTo>
                    <a:pt x="189" y="864"/>
                  </a:lnTo>
                  <a:lnTo>
                    <a:pt x="213" y="880"/>
                  </a:lnTo>
                  <a:lnTo>
                    <a:pt x="230" y="882"/>
                  </a:lnTo>
                  <a:lnTo>
                    <a:pt x="235" y="885"/>
                  </a:lnTo>
                  <a:lnTo>
                    <a:pt x="251" y="904"/>
                  </a:lnTo>
                  <a:lnTo>
                    <a:pt x="288" y="917"/>
                  </a:lnTo>
                  <a:lnTo>
                    <a:pt x="291" y="920"/>
                  </a:lnTo>
                  <a:lnTo>
                    <a:pt x="310" y="947"/>
                  </a:lnTo>
                  <a:lnTo>
                    <a:pt x="342" y="968"/>
                  </a:lnTo>
                  <a:lnTo>
                    <a:pt x="345" y="971"/>
                  </a:lnTo>
                  <a:lnTo>
                    <a:pt x="374" y="1021"/>
                  </a:lnTo>
                  <a:lnTo>
                    <a:pt x="395" y="1053"/>
                  </a:lnTo>
                  <a:lnTo>
                    <a:pt x="419" y="1070"/>
                  </a:lnTo>
                  <a:lnTo>
                    <a:pt x="451" y="1096"/>
                  </a:lnTo>
                  <a:lnTo>
                    <a:pt x="489" y="1139"/>
                  </a:lnTo>
                  <a:lnTo>
                    <a:pt x="529" y="1152"/>
                  </a:lnTo>
                  <a:lnTo>
                    <a:pt x="532" y="1155"/>
                  </a:lnTo>
                  <a:lnTo>
                    <a:pt x="561" y="1179"/>
                  </a:lnTo>
                  <a:lnTo>
                    <a:pt x="577" y="1198"/>
                  </a:lnTo>
                  <a:lnTo>
                    <a:pt x="609" y="1211"/>
                  </a:lnTo>
                  <a:lnTo>
                    <a:pt x="711" y="1115"/>
                  </a:lnTo>
                  <a:lnTo>
                    <a:pt x="716" y="1120"/>
                  </a:lnTo>
                  <a:lnTo>
                    <a:pt x="711" y="1115"/>
                  </a:lnTo>
                  <a:lnTo>
                    <a:pt x="762" y="1067"/>
                  </a:lnTo>
                  <a:lnTo>
                    <a:pt x="762" y="10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6"/>
            <p:cNvSpPr>
              <a:spLocks/>
            </p:cNvSpPr>
            <p:nvPr userDrawn="1"/>
          </p:nvSpPr>
          <p:spPr bwMode="auto">
            <a:xfrm>
              <a:off x="2836" y="1171"/>
              <a:ext cx="1781" cy="2008"/>
            </a:xfrm>
            <a:custGeom>
              <a:avLst/>
              <a:gdLst>
                <a:gd name="T0" fmla="*/ 522 w 1781"/>
                <a:gd name="T1" fmla="*/ 2008 h 2008"/>
                <a:gd name="T2" fmla="*/ 572 w 1781"/>
                <a:gd name="T3" fmla="*/ 1962 h 2008"/>
                <a:gd name="T4" fmla="*/ 920 w 1781"/>
                <a:gd name="T5" fmla="*/ 1583 h 2008"/>
                <a:gd name="T6" fmla="*/ 944 w 1781"/>
                <a:gd name="T7" fmla="*/ 1575 h 2008"/>
                <a:gd name="T8" fmla="*/ 1185 w 1781"/>
                <a:gd name="T9" fmla="*/ 631 h 2008"/>
                <a:gd name="T10" fmla="*/ 1276 w 1781"/>
                <a:gd name="T11" fmla="*/ 639 h 2008"/>
                <a:gd name="T12" fmla="*/ 1380 w 1781"/>
                <a:gd name="T13" fmla="*/ 644 h 2008"/>
                <a:gd name="T14" fmla="*/ 1393 w 1781"/>
                <a:gd name="T15" fmla="*/ 580 h 2008"/>
                <a:gd name="T16" fmla="*/ 1433 w 1781"/>
                <a:gd name="T17" fmla="*/ 540 h 2008"/>
                <a:gd name="T18" fmla="*/ 1519 w 1781"/>
                <a:gd name="T19" fmla="*/ 524 h 2008"/>
                <a:gd name="T20" fmla="*/ 1551 w 1781"/>
                <a:gd name="T21" fmla="*/ 564 h 2008"/>
                <a:gd name="T22" fmla="*/ 1605 w 1781"/>
                <a:gd name="T23" fmla="*/ 481 h 2008"/>
                <a:gd name="T24" fmla="*/ 1671 w 1781"/>
                <a:gd name="T25" fmla="*/ 446 h 2008"/>
                <a:gd name="T26" fmla="*/ 1762 w 1781"/>
                <a:gd name="T27" fmla="*/ 414 h 2008"/>
                <a:gd name="T28" fmla="*/ 1714 w 1781"/>
                <a:gd name="T29" fmla="*/ 382 h 2008"/>
                <a:gd name="T30" fmla="*/ 1599 w 1781"/>
                <a:gd name="T31" fmla="*/ 345 h 2008"/>
                <a:gd name="T32" fmla="*/ 1548 w 1781"/>
                <a:gd name="T33" fmla="*/ 283 h 2008"/>
                <a:gd name="T34" fmla="*/ 1465 w 1781"/>
                <a:gd name="T35" fmla="*/ 259 h 2008"/>
                <a:gd name="T36" fmla="*/ 1399 w 1781"/>
                <a:gd name="T37" fmla="*/ 219 h 2008"/>
                <a:gd name="T38" fmla="*/ 1211 w 1781"/>
                <a:gd name="T39" fmla="*/ 24 h 2008"/>
                <a:gd name="T40" fmla="*/ 1169 w 1781"/>
                <a:gd name="T41" fmla="*/ 107 h 2008"/>
                <a:gd name="T42" fmla="*/ 1155 w 1781"/>
                <a:gd name="T43" fmla="*/ 182 h 2008"/>
                <a:gd name="T44" fmla="*/ 1091 w 1781"/>
                <a:gd name="T45" fmla="*/ 198 h 2008"/>
                <a:gd name="T46" fmla="*/ 1030 w 1781"/>
                <a:gd name="T47" fmla="*/ 225 h 2008"/>
                <a:gd name="T48" fmla="*/ 1038 w 1781"/>
                <a:gd name="T49" fmla="*/ 396 h 2008"/>
                <a:gd name="T50" fmla="*/ 1070 w 1781"/>
                <a:gd name="T51" fmla="*/ 478 h 2008"/>
                <a:gd name="T52" fmla="*/ 1096 w 1781"/>
                <a:gd name="T53" fmla="*/ 559 h 2008"/>
                <a:gd name="T54" fmla="*/ 1126 w 1781"/>
                <a:gd name="T55" fmla="*/ 607 h 2008"/>
                <a:gd name="T56" fmla="*/ 1088 w 1781"/>
                <a:gd name="T57" fmla="*/ 679 h 2008"/>
                <a:gd name="T58" fmla="*/ 949 w 1781"/>
                <a:gd name="T59" fmla="*/ 810 h 2008"/>
                <a:gd name="T60" fmla="*/ 957 w 1781"/>
                <a:gd name="T61" fmla="*/ 877 h 2008"/>
                <a:gd name="T62" fmla="*/ 933 w 1781"/>
                <a:gd name="T63" fmla="*/ 962 h 2008"/>
                <a:gd name="T64" fmla="*/ 928 w 1781"/>
                <a:gd name="T65" fmla="*/ 1048 h 2008"/>
                <a:gd name="T66" fmla="*/ 856 w 1781"/>
                <a:gd name="T67" fmla="*/ 1099 h 2008"/>
                <a:gd name="T68" fmla="*/ 741 w 1781"/>
                <a:gd name="T69" fmla="*/ 1195 h 2008"/>
                <a:gd name="T70" fmla="*/ 626 w 1781"/>
                <a:gd name="T71" fmla="*/ 1307 h 2008"/>
                <a:gd name="T72" fmla="*/ 564 w 1781"/>
                <a:gd name="T73" fmla="*/ 1377 h 2008"/>
                <a:gd name="T74" fmla="*/ 498 w 1781"/>
                <a:gd name="T75" fmla="*/ 1460 h 2008"/>
                <a:gd name="T76" fmla="*/ 441 w 1781"/>
                <a:gd name="T77" fmla="*/ 1489 h 2008"/>
                <a:gd name="T78" fmla="*/ 420 w 1781"/>
                <a:gd name="T79" fmla="*/ 1564 h 2008"/>
                <a:gd name="T80" fmla="*/ 278 w 1781"/>
                <a:gd name="T81" fmla="*/ 1612 h 2008"/>
                <a:gd name="T82" fmla="*/ 217 w 1781"/>
                <a:gd name="T83" fmla="*/ 1666 h 2008"/>
                <a:gd name="T84" fmla="*/ 166 w 1781"/>
                <a:gd name="T85" fmla="*/ 1692 h 2008"/>
                <a:gd name="T86" fmla="*/ 59 w 1781"/>
                <a:gd name="T87" fmla="*/ 1781 h 2008"/>
                <a:gd name="T88" fmla="*/ 48 w 1781"/>
                <a:gd name="T89" fmla="*/ 1821 h 2008"/>
                <a:gd name="T90" fmla="*/ 0 w 1781"/>
                <a:gd name="T91" fmla="*/ 1885 h 2008"/>
                <a:gd name="T92" fmla="*/ 40 w 1781"/>
                <a:gd name="T93" fmla="*/ 1954 h 2008"/>
                <a:gd name="T94" fmla="*/ 198 w 1781"/>
                <a:gd name="T95" fmla="*/ 1984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1" h="2008">
                  <a:moveTo>
                    <a:pt x="391" y="1981"/>
                  </a:moveTo>
                  <a:lnTo>
                    <a:pt x="514" y="1984"/>
                  </a:lnTo>
                  <a:lnTo>
                    <a:pt x="519" y="1992"/>
                  </a:lnTo>
                  <a:lnTo>
                    <a:pt x="522" y="2008"/>
                  </a:lnTo>
                  <a:lnTo>
                    <a:pt x="535" y="2008"/>
                  </a:lnTo>
                  <a:lnTo>
                    <a:pt x="543" y="1989"/>
                  </a:lnTo>
                  <a:lnTo>
                    <a:pt x="546" y="1986"/>
                  </a:lnTo>
                  <a:lnTo>
                    <a:pt x="572" y="1962"/>
                  </a:lnTo>
                  <a:lnTo>
                    <a:pt x="575" y="1962"/>
                  </a:lnTo>
                  <a:lnTo>
                    <a:pt x="776" y="1901"/>
                  </a:lnTo>
                  <a:lnTo>
                    <a:pt x="907" y="1866"/>
                  </a:lnTo>
                  <a:lnTo>
                    <a:pt x="920" y="1583"/>
                  </a:lnTo>
                  <a:lnTo>
                    <a:pt x="933" y="1580"/>
                  </a:lnTo>
                  <a:lnTo>
                    <a:pt x="936" y="1585"/>
                  </a:lnTo>
                  <a:lnTo>
                    <a:pt x="939" y="1583"/>
                  </a:lnTo>
                  <a:lnTo>
                    <a:pt x="944" y="1575"/>
                  </a:lnTo>
                  <a:lnTo>
                    <a:pt x="1174" y="1577"/>
                  </a:lnTo>
                  <a:lnTo>
                    <a:pt x="1177" y="1203"/>
                  </a:lnTo>
                  <a:lnTo>
                    <a:pt x="1179" y="639"/>
                  </a:lnTo>
                  <a:lnTo>
                    <a:pt x="1185" y="631"/>
                  </a:lnTo>
                  <a:lnTo>
                    <a:pt x="1203" y="626"/>
                  </a:lnTo>
                  <a:lnTo>
                    <a:pt x="1209" y="626"/>
                  </a:lnTo>
                  <a:lnTo>
                    <a:pt x="1241" y="634"/>
                  </a:lnTo>
                  <a:lnTo>
                    <a:pt x="1276" y="639"/>
                  </a:lnTo>
                  <a:lnTo>
                    <a:pt x="1308" y="658"/>
                  </a:lnTo>
                  <a:lnTo>
                    <a:pt x="1353" y="666"/>
                  </a:lnTo>
                  <a:lnTo>
                    <a:pt x="1359" y="663"/>
                  </a:lnTo>
                  <a:lnTo>
                    <a:pt x="1380" y="644"/>
                  </a:lnTo>
                  <a:lnTo>
                    <a:pt x="1399" y="634"/>
                  </a:lnTo>
                  <a:lnTo>
                    <a:pt x="1393" y="618"/>
                  </a:lnTo>
                  <a:lnTo>
                    <a:pt x="1393" y="612"/>
                  </a:lnTo>
                  <a:lnTo>
                    <a:pt x="1393" y="580"/>
                  </a:lnTo>
                  <a:lnTo>
                    <a:pt x="1399" y="572"/>
                  </a:lnTo>
                  <a:lnTo>
                    <a:pt x="1423" y="561"/>
                  </a:lnTo>
                  <a:lnTo>
                    <a:pt x="1428" y="545"/>
                  </a:lnTo>
                  <a:lnTo>
                    <a:pt x="1433" y="540"/>
                  </a:lnTo>
                  <a:lnTo>
                    <a:pt x="1455" y="537"/>
                  </a:lnTo>
                  <a:lnTo>
                    <a:pt x="1482" y="524"/>
                  </a:lnTo>
                  <a:lnTo>
                    <a:pt x="1484" y="524"/>
                  </a:lnTo>
                  <a:lnTo>
                    <a:pt x="1519" y="524"/>
                  </a:lnTo>
                  <a:lnTo>
                    <a:pt x="1524" y="527"/>
                  </a:lnTo>
                  <a:lnTo>
                    <a:pt x="1548" y="543"/>
                  </a:lnTo>
                  <a:lnTo>
                    <a:pt x="1554" y="551"/>
                  </a:lnTo>
                  <a:lnTo>
                    <a:pt x="1551" y="564"/>
                  </a:lnTo>
                  <a:lnTo>
                    <a:pt x="1583" y="553"/>
                  </a:lnTo>
                  <a:lnTo>
                    <a:pt x="1591" y="543"/>
                  </a:lnTo>
                  <a:lnTo>
                    <a:pt x="1594" y="521"/>
                  </a:lnTo>
                  <a:lnTo>
                    <a:pt x="1605" y="481"/>
                  </a:lnTo>
                  <a:lnTo>
                    <a:pt x="1607" y="476"/>
                  </a:lnTo>
                  <a:lnTo>
                    <a:pt x="1639" y="449"/>
                  </a:lnTo>
                  <a:lnTo>
                    <a:pt x="1645" y="449"/>
                  </a:lnTo>
                  <a:lnTo>
                    <a:pt x="1671" y="446"/>
                  </a:lnTo>
                  <a:lnTo>
                    <a:pt x="1674" y="446"/>
                  </a:lnTo>
                  <a:lnTo>
                    <a:pt x="1693" y="449"/>
                  </a:lnTo>
                  <a:lnTo>
                    <a:pt x="1738" y="438"/>
                  </a:lnTo>
                  <a:lnTo>
                    <a:pt x="1762" y="414"/>
                  </a:lnTo>
                  <a:lnTo>
                    <a:pt x="1781" y="401"/>
                  </a:lnTo>
                  <a:lnTo>
                    <a:pt x="1754" y="401"/>
                  </a:lnTo>
                  <a:lnTo>
                    <a:pt x="1752" y="401"/>
                  </a:lnTo>
                  <a:lnTo>
                    <a:pt x="1714" y="382"/>
                  </a:lnTo>
                  <a:lnTo>
                    <a:pt x="1693" y="390"/>
                  </a:lnTo>
                  <a:lnTo>
                    <a:pt x="1687" y="388"/>
                  </a:lnTo>
                  <a:lnTo>
                    <a:pt x="1647" y="366"/>
                  </a:lnTo>
                  <a:lnTo>
                    <a:pt x="1599" y="345"/>
                  </a:lnTo>
                  <a:lnTo>
                    <a:pt x="1597" y="342"/>
                  </a:lnTo>
                  <a:lnTo>
                    <a:pt x="1583" y="313"/>
                  </a:lnTo>
                  <a:lnTo>
                    <a:pt x="1570" y="294"/>
                  </a:lnTo>
                  <a:lnTo>
                    <a:pt x="1548" y="283"/>
                  </a:lnTo>
                  <a:lnTo>
                    <a:pt x="1516" y="259"/>
                  </a:lnTo>
                  <a:lnTo>
                    <a:pt x="1490" y="262"/>
                  </a:lnTo>
                  <a:lnTo>
                    <a:pt x="1468" y="262"/>
                  </a:lnTo>
                  <a:lnTo>
                    <a:pt x="1465" y="259"/>
                  </a:lnTo>
                  <a:lnTo>
                    <a:pt x="1447" y="251"/>
                  </a:lnTo>
                  <a:lnTo>
                    <a:pt x="1425" y="241"/>
                  </a:lnTo>
                  <a:lnTo>
                    <a:pt x="1401" y="227"/>
                  </a:lnTo>
                  <a:lnTo>
                    <a:pt x="1399" y="219"/>
                  </a:lnTo>
                  <a:lnTo>
                    <a:pt x="1399" y="3"/>
                  </a:lnTo>
                  <a:lnTo>
                    <a:pt x="1238" y="0"/>
                  </a:lnTo>
                  <a:lnTo>
                    <a:pt x="1217" y="21"/>
                  </a:lnTo>
                  <a:lnTo>
                    <a:pt x="1211" y="24"/>
                  </a:lnTo>
                  <a:lnTo>
                    <a:pt x="1182" y="29"/>
                  </a:lnTo>
                  <a:lnTo>
                    <a:pt x="1174" y="51"/>
                  </a:lnTo>
                  <a:lnTo>
                    <a:pt x="1171" y="88"/>
                  </a:lnTo>
                  <a:lnTo>
                    <a:pt x="1169" y="107"/>
                  </a:lnTo>
                  <a:lnTo>
                    <a:pt x="1169" y="126"/>
                  </a:lnTo>
                  <a:lnTo>
                    <a:pt x="1166" y="155"/>
                  </a:lnTo>
                  <a:lnTo>
                    <a:pt x="1161" y="176"/>
                  </a:lnTo>
                  <a:lnTo>
                    <a:pt x="1155" y="182"/>
                  </a:lnTo>
                  <a:lnTo>
                    <a:pt x="1134" y="190"/>
                  </a:lnTo>
                  <a:lnTo>
                    <a:pt x="1113" y="200"/>
                  </a:lnTo>
                  <a:lnTo>
                    <a:pt x="1107" y="200"/>
                  </a:lnTo>
                  <a:lnTo>
                    <a:pt x="1091" y="198"/>
                  </a:lnTo>
                  <a:lnTo>
                    <a:pt x="1072" y="216"/>
                  </a:lnTo>
                  <a:lnTo>
                    <a:pt x="1051" y="225"/>
                  </a:lnTo>
                  <a:lnTo>
                    <a:pt x="1048" y="227"/>
                  </a:lnTo>
                  <a:lnTo>
                    <a:pt x="1030" y="225"/>
                  </a:lnTo>
                  <a:lnTo>
                    <a:pt x="1019" y="326"/>
                  </a:lnTo>
                  <a:lnTo>
                    <a:pt x="1022" y="382"/>
                  </a:lnTo>
                  <a:lnTo>
                    <a:pt x="1035" y="390"/>
                  </a:lnTo>
                  <a:lnTo>
                    <a:pt x="1038" y="396"/>
                  </a:lnTo>
                  <a:lnTo>
                    <a:pt x="1054" y="430"/>
                  </a:lnTo>
                  <a:lnTo>
                    <a:pt x="1062" y="452"/>
                  </a:lnTo>
                  <a:lnTo>
                    <a:pt x="1070" y="476"/>
                  </a:lnTo>
                  <a:lnTo>
                    <a:pt x="1070" y="478"/>
                  </a:lnTo>
                  <a:lnTo>
                    <a:pt x="1067" y="505"/>
                  </a:lnTo>
                  <a:lnTo>
                    <a:pt x="1072" y="524"/>
                  </a:lnTo>
                  <a:lnTo>
                    <a:pt x="1083" y="540"/>
                  </a:lnTo>
                  <a:lnTo>
                    <a:pt x="1096" y="559"/>
                  </a:lnTo>
                  <a:lnTo>
                    <a:pt x="1121" y="569"/>
                  </a:lnTo>
                  <a:lnTo>
                    <a:pt x="1126" y="575"/>
                  </a:lnTo>
                  <a:lnTo>
                    <a:pt x="1126" y="601"/>
                  </a:lnTo>
                  <a:lnTo>
                    <a:pt x="1126" y="607"/>
                  </a:lnTo>
                  <a:lnTo>
                    <a:pt x="1105" y="634"/>
                  </a:lnTo>
                  <a:lnTo>
                    <a:pt x="1107" y="650"/>
                  </a:lnTo>
                  <a:lnTo>
                    <a:pt x="1107" y="658"/>
                  </a:lnTo>
                  <a:lnTo>
                    <a:pt x="1088" y="679"/>
                  </a:lnTo>
                  <a:lnTo>
                    <a:pt x="1067" y="695"/>
                  </a:lnTo>
                  <a:lnTo>
                    <a:pt x="1019" y="751"/>
                  </a:lnTo>
                  <a:lnTo>
                    <a:pt x="973" y="778"/>
                  </a:lnTo>
                  <a:lnTo>
                    <a:pt x="949" y="810"/>
                  </a:lnTo>
                  <a:lnTo>
                    <a:pt x="949" y="810"/>
                  </a:lnTo>
                  <a:lnTo>
                    <a:pt x="949" y="815"/>
                  </a:lnTo>
                  <a:lnTo>
                    <a:pt x="957" y="855"/>
                  </a:lnTo>
                  <a:lnTo>
                    <a:pt x="957" y="877"/>
                  </a:lnTo>
                  <a:lnTo>
                    <a:pt x="960" y="904"/>
                  </a:lnTo>
                  <a:lnTo>
                    <a:pt x="957" y="909"/>
                  </a:lnTo>
                  <a:lnTo>
                    <a:pt x="931" y="941"/>
                  </a:lnTo>
                  <a:lnTo>
                    <a:pt x="933" y="962"/>
                  </a:lnTo>
                  <a:lnTo>
                    <a:pt x="931" y="965"/>
                  </a:lnTo>
                  <a:lnTo>
                    <a:pt x="923" y="995"/>
                  </a:lnTo>
                  <a:lnTo>
                    <a:pt x="917" y="1019"/>
                  </a:lnTo>
                  <a:lnTo>
                    <a:pt x="928" y="1048"/>
                  </a:lnTo>
                  <a:lnTo>
                    <a:pt x="923" y="1059"/>
                  </a:lnTo>
                  <a:lnTo>
                    <a:pt x="904" y="1064"/>
                  </a:lnTo>
                  <a:lnTo>
                    <a:pt x="885" y="1067"/>
                  </a:lnTo>
                  <a:lnTo>
                    <a:pt x="856" y="1099"/>
                  </a:lnTo>
                  <a:lnTo>
                    <a:pt x="829" y="1117"/>
                  </a:lnTo>
                  <a:lnTo>
                    <a:pt x="810" y="1144"/>
                  </a:lnTo>
                  <a:lnTo>
                    <a:pt x="789" y="1163"/>
                  </a:lnTo>
                  <a:lnTo>
                    <a:pt x="741" y="1195"/>
                  </a:lnTo>
                  <a:lnTo>
                    <a:pt x="719" y="1230"/>
                  </a:lnTo>
                  <a:lnTo>
                    <a:pt x="717" y="1232"/>
                  </a:lnTo>
                  <a:lnTo>
                    <a:pt x="687" y="1254"/>
                  </a:lnTo>
                  <a:lnTo>
                    <a:pt x="626" y="1307"/>
                  </a:lnTo>
                  <a:lnTo>
                    <a:pt x="604" y="1350"/>
                  </a:lnTo>
                  <a:lnTo>
                    <a:pt x="599" y="1353"/>
                  </a:lnTo>
                  <a:lnTo>
                    <a:pt x="575" y="1361"/>
                  </a:lnTo>
                  <a:lnTo>
                    <a:pt x="564" y="1377"/>
                  </a:lnTo>
                  <a:lnTo>
                    <a:pt x="548" y="1401"/>
                  </a:lnTo>
                  <a:lnTo>
                    <a:pt x="516" y="1425"/>
                  </a:lnTo>
                  <a:lnTo>
                    <a:pt x="492" y="1438"/>
                  </a:lnTo>
                  <a:lnTo>
                    <a:pt x="498" y="1460"/>
                  </a:lnTo>
                  <a:lnTo>
                    <a:pt x="495" y="1468"/>
                  </a:lnTo>
                  <a:lnTo>
                    <a:pt x="468" y="1486"/>
                  </a:lnTo>
                  <a:lnTo>
                    <a:pt x="463" y="1489"/>
                  </a:lnTo>
                  <a:lnTo>
                    <a:pt x="441" y="1489"/>
                  </a:lnTo>
                  <a:lnTo>
                    <a:pt x="439" y="1505"/>
                  </a:lnTo>
                  <a:lnTo>
                    <a:pt x="444" y="1527"/>
                  </a:lnTo>
                  <a:lnTo>
                    <a:pt x="441" y="1532"/>
                  </a:lnTo>
                  <a:lnTo>
                    <a:pt x="420" y="1564"/>
                  </a:lnTo>
                  <a:lnTo>
                    <a:pt x="412" y="1567"/>
                  </a:lnTo>
                  <a:lnTo>
                    <a:pt x="385" y="1569"/>
                  </a:lnTo>
                  <a:lnTo>
                    <a:pt x="356" y="1585"/>
                  </a:lnTo>
                  <a:lnTo>
                    <a:pt x="278" y="1612"/>
                  </a:lnTo>
                  <a:lnTo>
                    <a:pt x="249" y="1625"/>
                  </a:lnTo>
                  <a:lnTo>
                    <a:pt x="241" y="1650"/>
                  </a:lnTo>
                  <a:lnTo>
                    <a:pt x="238" y="1655"/>
                  </a:lnTo>
                  <a:lnTo>
                    <a:pt x="217" y="1666"/>
                  </a:lnTo>
                  <a:lnTo>
                    <a:pt x="211" y="1666"/>
                  </a:lnTo>
                  <a:lnTo>
                    <a:pt x="190" y="1655"/>
                  </a:lnTo>
                  <a:lnTo>
                    <a:pt x="169" y="1690"/>
                  </a:lnTo>
                  <a:lnTo>
                    <a:pt x="166" y="1692"/>
                  </a:lnTo>
                  <a:lnTo>
                    <a:pt x="118" y="1722"/>
                  </a:lnTo>
                  <a:lnTo>
                    <a:pt x="102" y="1738"/>
                  </a:lnTo>
                  <a:lnTo>
                    <a:pt x="83" y="1748"/>
                  </a:lnTo>
                  <a:lnTo>
                    <a:pt x="59" y="1781"/>
                  </a:lnTo>
                  <a:lnTo>
                    <a:pt x="56" y="1807"/>
                  </a:lnTo>
                  <a:lnTo>
                    <a:pt x="48" y="1805"/>
                  </a:lnTo>
                  <a:lnTo>
                    <a:pt x="54" y="1810"/>
                  </a:lnTo>
                  <a:lnTo>
                    <a:pt x="48" y="1821"/>
                  </a:lnTo>
                  <a:lnTo>
                    <a:pt x="46" y="1823"/>
                  </a:lnTo>
                  <a:lnTo>
                    <a:pt x="16" y="1842"/>
                  </a:lnTo>
                  <a:lnTo>
                    <a:pt x="8" y="1871"/>
                  </a:lnTo>
                  <a:lnTo>
                    <a:pt x="0" y="1885"/>
                  </a:lnTo>
                  <a:lnTo>
                    <a:pt x="11" y="1901"/>
                  </a:lnTo>
                  <a:lnTo>
                    <a:pt x="22" y="1925"/>
                  </a:lnTo>
                  <a:lnTo>
                    <a:pt x="40" y="1946"/>
                  </a:lnTo>
                  <a:lnTo>
                    <a:pt x="40" y="1954"/>
                  </a:lnTo>
                  <a:lnTo>
                    <a:pt x="32" y="1973"/>
                  </a:lnTo>
                  <a:lnTo>
                    <a:pt x="30" y="1976"/>
                  </a:lnTo>
                  <a:lnTo>
                    <a:pt x="19" y="1984"/>
                  </a:lnTo>
                  <a:lnTo>
                    <a:pt x="198" y="1984"/>
                  </a:lnTo>
                  <a:lnTo>
                    <a:pt x="391" y="1981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7"/>
            <p:cNvSpPr>
              <a:spLocks/>
            </p:cNvSpPr>
            <p:nvPr userDrawn="1"/>
          </p:nvSpPr>
          <p:spPr bwMode="auto">
            <a:xfrm>
              <a:off x="2705" y="3168"/>
              <a:ext cx="661" cy="123"/>
            </a:xfrm>
            <a:custGeom>
              <a:avLst/>
              <a:gdLst>
                <a:gd name="T0" fmla="*/ 623 w 661"/>
                <a:gd name="T1" fmla="*/ 104 h 123"/>
                <a:gd name="T2" fmla="*/ 623 w 661"/>
                <a:gd name="T3" fmla="*/ 99 h 123"/>
                <a:gd name="T4" fmla="*/ 634 w 661"/>
                <a:gd name="T5" fmla="*/ 80 h 123"/>
                <a:gd name="T6" fmla="*/ 647 w 661"/>
                <a:gd name="T7" fmla="*/ 62 h 123"/>
                <a:gd name="T8" fmla="*/ 655 w 661"/>
                <a:gd name="T9" fmla="*/ 43 h 123"/>
                <a:gd name="T10" fmla="*/ 661 w 661"/>
                <a:gd name="T11" fmla="*/ 27 h 123"/>
                <a:gd name="T12" fmla="*/ 645 w 661"/>
                <a:gd name="T13" fmla="*/ 27 h 123"/>
                <a:gd name="T14" fmla="*/ 637 w 661"/>
                <a:gd name="T15" fmla="*/ 19 h 123"/>
                <a:gd name="T16" fmla="*/ 637 w 661"/>
                <a:gd name="T17" fmla="*/ 3 h 123"/>
                <a:gd name="T18" fmla="*/ 522 w 661"/>
                <a:gd name="T19" fmla="*/ 0 h 123"/>
                <a:gd name="T20" fmla="*/ 498 w 661"/>
                <a:gd name="T21" fmla="*/ 0 h 123"/>
                <a:gd name="T22" fmla="*/ 329 w 661"/>
                <a:gd name="T23" fmla="*/ 3 h 123"/>
                <a:gd name="T24" fmla="*/ 83 w 661"/>
                <a:gd name="T25" fmla="*/ 0 h 123"/>
                <a:gd name="T26" fmla="*/ 80 w 661"/>
                <a:gd name="T27" fmla="*/ 24 h 123"/>
                <a:gd name="T28" fmla="*/ 80 w 661"/>
                <a:gd name="T29" fmla="*/ 27 h 123"/>
                <a:gd name="T30" fmla="*/ 64 w 661"/>
                <a:gd name="T31" fmla="*/ 51 h 123"/>
                <a:gd name="T32" fmla="*/ 59 w 661"/>
                <a:gd name="T33" fmla="*/ 54 h 123"/>
                <a:gd name="T34" fmla="*/ 38 w 661"/>
                <a:gd name="T35" fmla="*/ 59 h 123"/>
                <a:gd name="T36" fmla="*/ 16 w 661"/>
                <a:gd name="T37" fmla="*/ 59 h 123"/>
                <a:gd name="T38" fmla="*/ 0 w 661"/>
                <a:gd name="T39" fmla="*/ 75 h 123"/>
                <a:gd name="T40" fmla="*/ 0 w 661"/>
                <a:gd name="T41" fmla="*/ 123 h 123"/>
                <a:gd name="T42" fmla="*/ 626 w 661"/>
                <a:gd name="T43" fmla="*/ 123 h 123"/>
                <a:gd name="T44" fmla="*/ 623 w 661"/>
                <a:gd name="T45" fmla="*/ 10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1" h="123">
                  <a:moveTo>
                    <a:pt x="623" y="104"/>
                  </a:moveTo>
                  <a:lnTo>
                    <a:pt x="623" y="99"/>
                  </a:lnTo>
                  <a:lnTo>
                    <a:pt x="634" y="80"/>
                  </a:lnTo>
                  <a:lnTo>
                    <a:pt x="647" y="62"/>
                  </a:lnTo>
                  <a:lnTo>
                    <a:pt x="655" y="43"/>
                  </a:lnTo>
                  <a:lnTo>
                    <a:pt x="661" y="27"/>
                  </a:lnTo>
                  <a:lnTo>
                    <a:pt x="645" y="27"/>
                  </a:lnTo>
                  <a:lnTo>
                    <a:pt x="637" y="19"/>
                  </a:lnTo>
                  <a:lnTo>
                    <a:pt x="637" y="3"/>
                  </a:lnTo>
                  <a:lnTo>
                    <a:pt x="522" y="0"/>
                  </a:lnTo>
                  <a:lnTo>
                    <a:pt x="498" y="0"/>
                  </a:lnTo>
                  <a:lnTo>
                    <a:pt x="329" y="3"/>
                  </a:lnTo>
                  <a:lnTo>
                    <a:pt x="83" y="0"/>
                  </a:lnTo>
                  <a:lnTo>
                    <a:pt x="80" y="24"/>
                  </a:lnTo>
                  <a:lnTo>
                    <a:pt x="80" y="27"/>
                  </a:lnTo>
                  <a:lnTo>
                    <a:pt x="64" y="51"/>
                  </a:lnTo>
                  <a:lnTo>
                    <a:pt x="59" y="54"/>
                  </a:lnTo>
                  <a:lnTo>
                    <a:pt x="38" y="59"/>
                  </a:lnTo>
                  <a:lnTo>
                    <a:pt x="16" y="59"/>
                  </a:lnTo>
                  <a:lnTo>
                    <a:pt x="0" y="75"/>
                  </a:lnTo>
                  <a:lnTo>
                    <a:pt x="0" y="123"/>
                  </a:lnTo>
                  <a:lnTo>
                    <a:pt x="626" y="123"/>
                  </a:lnTo>
                  <a:lnTo>
                    <a:pt x="623" y="10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8"/>
            <p:cNvSpPr>
              <a:spLocks/>
            </p:cNvSpPr>
            <p:nvPr userDrawn="1"/>
          </p:nvSpPr>
          <p:spPr bwMode="auto">
            <a:xfrm>
              <a:off x="4162" y="2767"/>
              <a:ext cx="811" cy="524"/>
            </a:xfrm>
            <a:custGeom>
              <a:avLst/>
              <a:gdLst>
                <a:gd name="T0" fmla="*/ 787 w 811"/>
                <a:gd name="T1" fmla="*/ 484 h 524"/>
                <a:gd name="T2" fmla="*/ 738 w 811"/>
                <a:gd name="T3" fmla="*/ 457 h 524"/>
                <a:gd name="T4" fmla="*/ 690 w 811"/>
                <a:gd name="T5" fmla="*/ 460 h 524"/>
                <a:gd name="T6" fmla="*/ 656 w 811"/>
                <a:gd name="T7" fmla="*/ 447 h 524"/>
                <a:gd name="T8" fmla="*/ 621 w 811"/>
                <a:gd name="T9" fmla="*/ 439 h 524"/>
                <a:gd name="T10" fmla="*/ 610 w 811"/>
                <a:gd name="T11" fmla="*/ 406 h 524"/>
                <a:gd name="T12" fmla="*/ 607 w 811"/>
                <a:gd name="T13" fmla="*/ 385 h 524"/>
                <a:gd name="T14" fmla="*/ 586 w 811"/>
                <a:gd name="T15" fmla="*/ 377 h 524"/>
                <a:gd name="T16" fmla="*/ 589 w 811"/>
                <a:gd name="T17" fmla="*/ 358 h 524"/>
                <a:gd name="T18" fmla="*/ 586 w 811"/>
                <a:gd name="T19" fmla="*/ 321 h 524"/>
                <a:gd name="T20" fmla="*/ 562 w 811"/>
                <a:gd name="T21" fmla="*/ 305 h 524"/>
                <a:gd name="T22" fmla="*/ 514 w 811"/>
                <a:gd name="T23" fmla="*/ 273 h 524"/>
                <a:gd name="T24" fmla="*/ 492 w 811"/>
                <a:gd name="T25" fmla="*/ 273 h 524"/>
                <a:gd name="T26" fmla="*/ 439 w 811"/>
                <a:gd name="T27" fmla="*/ 241 h 524"/>
                <a:gd name="T28" fmla="*/ 412 w 811"/>
                <a:gd name="T29" fmla="*/ 254 h 524"/>
                <a:gd name="T30" fmla="*/ 391 w 811"/>
                <a:gd name="T31" fmla="*/ 243 h 524"/>
                <a:gd name="T32" fmla="*/ 332 w 811"/>
                <a:gd name="T33" fmla="*/ 144 h 524"/>
                <a:gd name="T34" fmla="*/ 265 w 811"/>
                <a:gd name="T35" fmla="*/ 51 h 524"/>
                <a:gd name="T36" fmla="*/ 257 w 811"/>
                <a:gd name="T37" fmla="*/ 8 h 524"/>
                <a:gd name="T38" fmla="*/ 174 w 811"/>
                <a:gd name="T39" fmla="*/ 3 h 524"/>
                <a:gd name="T40" fmla="*/ 166 w 811"/>
                <a:gd name="T41" fmla="*/ 48 h 524"/>
                <a:gd name="T42" fmla="*/ 105 w 811"/>
                <a:gd name="T43" fmla="*/ 40 h 524"/>
                <a:gd name="T44" fmla="*/ 33 w 811"/>
                <a:gd name="T45" fmla="*/ 0 h 524"/>
                <a:gd name="T46" fmla="*/ 49 w 811"/>
                <a:gd name="T47" fmla="*/ 8 h 524"/>
                <a:gd name="T48" fmla="*/ 57 w 811"/>
                <a:gd name="T49" fmla="*/ 32 h 524"/>
                <a:gd name="T50" fmla="*/ 81 w 811"/>
                <a:gd name="T51" fmla="*/ 40 h 524"/>
                <a:gd name="T52" fmla="*/ 94 w 811"/>
                <a:gd name="T53" fmla="*/ 104 h 524"/>
                <a:gd name="T54" fmla="*/ 102 w 811"/>
                <a:gd name="T55" fmla="*/ 128 h 524"/>
                <a:gd name="T56" fmla="*/ 126 w 811"/>
                <a:gd name="T57" fmla="*/ 136 h 524"/>
                <a:gd name="T58" fmla="*/ 118 w 811"/>
                <a:gd name="T59" fmla="*/ 166 h 524"/>
                <a:gd name="T60" fmla="*/ 102 w 811"/>
                <a:gd name="T61" fmla="*/ 185 h 524"/>
                <a:gd name="T62" fmla="*/ 78 w 811"/>
                <a:gd name="T63" fmla="*/ 193 h 524"/>
                <a:gd name="T64" fmla="*/ 70 w 811"/>
                <a:gd name="T65" fmla="*/ 291 h 524"/>
                <a:gd name="T66" fmla="*/ 46 w 811"/>
                <a:gd name="T67" fmla="*/ 289 h 524"/>
                <a:gd name="T68" fmla="*/ 46 w 811"/>
                <a:gd name="T69" fmla="*/ 291 h 524"/>
                <a:gd name="T70" fmla="*/ 6 w 811"/>
                <a:gd name="T71" fmla="*/ 324 h 524"/>
                <a:gd name="T72" fmla="*/ 30 w 811"/>
                <a:gd name="T73" fmla="*/ 337 h 524"/>
                <a:gd name="T74" fmla="*/ 19 w 811"/>
                <a:gd name="T75" fmla="*/ 481 h 524"/>
                <a:gd name="T76" fmla="*/ 0 w 811"/>
                <a:gd name="T77" fmla="*/ 524 h 524"/>
                <a:gd name="T78" fmla="*/ 811 w 811"/>
                <a:gd name="T79" fmla="*/ 479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1" h="524">
                  <a:moveTo>
                    <a:pt x="808" y="476"/>
                  </a:moveTo>
                  <a:lnTo>
                    <a:pt x="787" y="484"/>
                  </a:lnTo>
                  <a:lnTo>
                    <a:pt x="779" y="484"/>
                  </a:lnTo>
                  <a:lnTo>
                    <a:pt x="738" y="457"/>
                  </a:lnTo>
                  <a:lnTo>
                    <a:pt x="720" y="452"/>
                  </a:lnTo>
                  <a:lnTo>
                    <a:pt x="690" y="460"/>
                  </a:lnTo>
                  <a:lnTo>
                    <a:pt x="688" y="460"/>
                  </a:lnTo>
                  <a:lnTo>
                    <a:pt x="656" y="447"/>
                  </a:lnTo>
                  <a:lnTo>
                    <a:pt x="629" y="449"/>
                  </a:lnTo>
                  <a:lnTo>
                    <a:pt x="621" y="439"/>
                  </a:lnTo>
                  <a:lnTo>
                    <a:pt x="626" y="420"/>
                  </a:lnTo>
                  <a:lnTo>
                    <a:pt x="610" y="406"/>
                  </a:lnTo>
                  <a:lnTo>
                    <a:pt x="605" y="398"/>
                  </a:lnTo>
                  <a:lnTo>
                    <a:pt x="607" y="385"/>
                  </a:lnTo>
                  <a:lnTo>
                    <a:pt x="597" y="388"/>
                  </a:lnTo>
                  <a:lnTo>
                    <a:pt x="586" y="377"/>
                  </a:lnTo>
                  <a:lnTo>
                    <a:pt x="594" y="358"/>
                  </a:lnTo>
                  <a:lnTo>
                    <a:pt x="589" y="358"/>
                  </a:lnTo>
                  <a:lnTo>
                    <a:pt x="581" y="350"/>
                  </a:lnTo>
                  <a:lnTo>
                    <a:pt x="586" y="321"/>
                  </a:lnTo>
                  <a:lnTo>
                    <a:pt x="583" y="310"/>
                  </a:lnTo>
                  <a:lnTo>
                    <a:pt x="562" y="305"/>
                  </a:lnTo>
                  <a:lnTo>
                    <a:pt x="535" y="291"/>
                  </a:lnTo>
                  <a:lnTo>
                    <a:pt x="514" y="273"/>
                  </a:lnTo>
                  <a:lnTo>
                    <a:pt x="498" y="275"/>
                  </a:lnTo>
                  <a:lnTo>
                    <a:pt x="492" y="273"/>
                  </a:lnTo>
                  <a:lnTo>
                    <a:pt x="452" y="241"/>
                  </a:lnTo>
                  <a:lnTo>
                    <a:pt x="439" y="241"/>
                  </a:lnTo>
                  <a:lnTo>
                    <a:pt x="420" y="254"/>
                  </a:lnTo>
                  <a:lnTo>
                    <a:pt x="412" y="254"/>
                  </a:lnTo>
                  <a:lnTo>
                    <a:pt x="394" y="246"/>
                  </a:lnTo>
                  <a:lnTo>
                    <a:pt x="391" y="243"/>
                  </a:lnTo>
                  <a:lnTo>
                    <a:pt x="369" y="211"/>
                  </a:lnTo>
                  <a:lnTo>
                    <a:pt x="332" y="144"/>
                  </a:lnTo>
                  <a:lnTo>
                    <a:pt x="289" y="72"/>
                  </a:lnTo>
                  <a:lnTo>
                    <a:pt x="265" y="51"/>
                  </a:lnTo>
                  <a:lnTo>
                    <a:pt x="262" y="48"/>
                  </a:lnTo>
                  <a:lnTo>
                    <a:pt x="257" y="8"/>
                  </a:lnTo>
                  <a:lnTo>
                    <a:pt x="257" y="3"/>
                  </a:lnTo>
                  <a:lnTo>
                    <a:pt x="174" y="3"/>
                  </a:lnTo>
                  <a:lnTo>
                    <a:pt x="174" y="43"/>
                  </a:lnTo>
                  <a:lnTo>
                    <a:pt x="166" y="48"/>
                  </a:lnTo>
                  <a:lnTo>
                    <a:pt x="113" y="48"/>
                  </a:lnTo>
                  <a:lnTo>
                    <a:pt x="105" y="40"/>
                  </a:lnTo>
                  <a:lnTo>
                    <a:pt x="10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49" y="8"/>
                  </a:lnTo>
                  <a:lnTo>
                    <a:pt x="57" y="16"/>
                  </a:lnTo>
                  <a:lnTo>
                    <a:pt x="57" y="32"/>
                  </a:lnTo>
                  <a:lnTo>
                    <a:pt x="73" y="32"/>
                  </a:lnTo>
                  <a:lnTo>
                    <a:pt x="81" y="40"/>
                  </a:lnTo>
                  <a:lnTo>
                    <a:pt x="78" y="104"/>
                  </a:lnTo>
                  <a:lnTo>
                    <a:pt x="94" y="104"/>
                  </a:lnTo>
                  <a:lnTo>
                    <a:pt x="102" y="112"/>
                  </a:lnTo>
                  <a:lnTo>
                    <a:pt x="102" y="128"/>
                  </a:lnTo>
                  <a:lnTo>
                    <a:pt x="118" y="128"/>
                  </a:lnTo>
                  <a:lnTo>
                    <a:pt x="126" y="136"/>
                  </a:lnTo>
                  <a:lnTo>
                    <a:pt x="126" y="158"/>
                  </a:lnTo>
                  <a:lnTo>
                    <a:pt x="118" y="166"/>
                  </a:lnTo>
                  <a:lnTo>
                    <a:pt x="102" y="166"/>
                  </a:lnTo>
                  <a:lnTo>
                    <a:pt x="102" y="185"/>
                  </a:lnTo>
                  <a:lnTo>
                    <a:pt x="94" y="193"/>
                  </a:lnTo>
                  <a:lnTo>
                    <a:pt x="78" y="193"/>
                  </a:lnTo>
                  <a:lnTo>
                    <a:pt x="78" y="283"/>
                  </a:lnTo>
                  <a:lnTo>
                    <a:pt x="70" y="291"/>
                  </a:lnTo>
                  <a:lnTo>
                    <a:pt x="46" y="291"/>
                  </a:lnTo>
                  <a:lnTo>
                    <a:pt x="46" y="289"/>
                  </a:lnTo>
                  <a:lnTo>
                    <a:pt x="46" y="278"/>
                  </a:lnTo>
                  <a:lnTo>
                    <a:pt x="46" y="291"/>
                  </a:lnTo>
                  <a:lnTo>
                    <a:pt x="6" y="291"/>
                  </a:lnTo>
                  <a:lnTo>
                    <a:pt x="6" y="324"/>
                  </a:lnTo>
                  <a:lnTo>
                    <a:pt x="25" y="326"/>
                  </a:lnTo>
                  <a:lnTo>
                    <a:pt x="30" y="337"/>
                  </a:lnTo>
                  <a:lnTo>
                    <a:pt x="27" y="476"/>
                  </a:lnTo>
                  <a:lnTo>
                    <a:pt x="19" y="481"/>
                  </a:lnTo>
                  <a:lnTo>
                    <a:pt x="0" y="481"/>
                  </a:lnTo>
                  <a:lnTo>
                    <a:pt x="0" y="524"/>
                  </a:lnTo>
                  <a:lnTo>
                    <a:pt x="811" y="524"/>
                  </a:lnTo>
                  <a:lnTo>
                    <a:pt x="811" y="479"/>
                  </a:lnTo>
                  <a:lnTo>
                    <a:pt x="808" y="476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9"/>
            <p:cNvSpPr>
              <a:spLocks/>
            </p:cNvSpPr>
            <p:nvPr userDrawn="1"/>
          </p:nvSpPr>
          <p:spPr bwMode="auto">
            <a:xfrm>
              <a:off x="2705" y="1032"/>
              <a:ext cx="554" cy="444"/>
            </a:xfrm>
            <a:custGeom>
              <a:avLst/>
              <a:gdLst>
                <a:gd name="T0" fmla="*/ 302 w 554"/>
                <a:gd name="T1" fmla="*/ 430 h 444"/>
                <a:gd name="T2" fmla="*/ 302 w 554"/>
                <a:gd name="T3" fmla="*/ 438 h 444"/>
                <a:gd name="T4" fmla="*/ 302 w 554"/>
                <a:gd name="T5" fmla="*/ 430 h 444"/>
                <a:gd name="T6" fmla="*/ 356 w 554"/>
                <a:gd name="T7" fmla="*/ 430 h 444"/>
                <a:gd name="T8" fmla="*/ 364 w 554"/>
                <a:gd name="T9" fmla="*/ 438 h 444"/>
                <a:gd name="T10" fmla="*/ 364 w 554"/>
                <a:gd name="T11" fmla="*/ 441 h 444"/>
                <a:gd name="T12" fmla="*/ 540 w 554"/>
                <a:gd name="T13" fmla="*/ 444 h 444"/>
                <a:gd name="T14" fmla="*/ 543 w 554"/>
                <a:gd name="T15" fmla="*/ 350 h 444"/>
                <a:gd name="T16" fmla="*/ 543 w 554"/>
                <a:gd name="T17" fmla="*/ 350 h 444"/>
                <a:gd name="T18" fmla="*/ 546 w 554"/>
                <a:gd name="T19" fmla="*/ 83 h 444"/>
                <a:gd name="T20" fmla="*/ 554 w 554"/>
                <a:gd name="T21" fmla="*/ 8 h 444"/>
                <a:gd name="T22" fmla="*/ 554 w 554"/>
                <a:gd name="T23" fmla="*/ 0 h 444"/>
                <a:gd name="T24" fmla="*/ 0 w 554"/>
                <a:gd name="T25" fmla="*/ 0 h 444"/>
                <a:gd name="T26" fmla="*/ 0 w 554"/>
                <a:gd name="T27" fmla="*/ 441 h 444"/>
                <a:gd name="T28" fmla="*/ 302 w 554"/>
                <a:gd name="T29" fmla="*/ 4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4" h="444">
                  <a:moveTo>
                    <a:pt x="302" y="430"/>
                  </a:moveTo>
                  <a:lnTo>
                    <a:pt x="302" y="438"/>
                  </a:lnTo>
                  <a:lnTo>
                    <a:pt x="302" y="430"/>
                  </a:lnTo>
                  <a:lnTo>
                    <a:pt x="356" y="430"/>
                  </a:lnTo>
                  <a:lnTo>
                    <a:pt x="364" y="438"/>
                  </a:lnTo>
                  <a:lnTo>
                    <a:pt x="364" y="441"/>
                  </a:lnTo>
                  <a:lnTo>
                    <a:pt x="540" y="444"/>
                  </a:lnTo>
                  <a:lnTo>
                    <a:pt x="543" y="350"/>
                  </a:lnTo>
                  <a:lnTo>
                    <a:pt x="543" y="350"/>
                  </a:lnTo>
                  <a:lnTo>
                    <a:pt x="546" y="83"/>
                  </a:lnTo>
                  <a:lnTo>
                    <a:pt x="554" y="8"/>
                  </a:lnTo>
                  <a:lnTo>
                    <a:pt x="554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302" y="43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6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0"/>
            <p:cNvSpPr>
              <a:spLocks/>
            </p:cNvSpPr>
            <p:nvPr userDrawn="1"/>
          </p:nvSpPr>
          <p:spPr bwMode="auto">
            <a:xfrm>
              <a:off x="4251" y="1032"/>
              <a:ext cx="708" cy="524"/>
            </a:xfrm>
            <a:custGeom>
              <a:avLst/>
              <a:gdLst>
                <a:gd name="T0" fmla="*/ 700 w 708"/>
                <a:gd name="T1" fmla="*/ 0 h 524"/>
                <a:gd name="T2" fmla="*/ 0 w 708"/>
                <a:gd name="T3" fmla="*/ 0 h 524"/>
                <a:gd name="T4" fmla="*/ 0 w 708"/>
                <a:gd name="T5" fmla="*/ 134 h 524"/>
                <a:gd name="T6" fmla="*/ 0 w 708"/>
                <a:gd name="T7" fmla="*/ 355 h 524"/>
                <a:gd name="T8" fmla="*/ 18 w 708"/>
                <a:gd name="T9" fmla="*/ 366 h 524"/>
                <a:gd name="T10" fmla="*/ 37 w 708"/>
                <a:gd name="T11" fmla="*/ 374 h 524"/>
                <a:gd name="T12" fmla="*/ 56 w 708"/>
                <a:gd name="T13" fmla="*/ 385 h 524"/>
                <a:gd name="T14" fmla="*/ 75 w 708"/>
                <a:gd name="T15" fmla="*/ 385 h 524"/>
                <a:gd name="T16" fmla="*/ 101 w 708"/>
                <a:gd name="T17" fmla="*/ 382 h 524"/>
                <a:gd name="T18" fmla="*/ 109 w 708"/>
                <a:gd name="T19" fmla="*/ 382 h 524"/>
                <a:gd name="T20" fmla="*/ 141 w 708"/>
                <a:gd name="T21" fmla="*/ 409 h 524"/>
                <a:gd name="T22" fmla="*/ 163 w 708"/>
                <a:gd name="T23" fmla="*/ 420 h 524"/>
                <a:gd name="T24" fmla="*/ 165 w 708"/>
                <a:gd name="T25" fmla="*/ 422 h 524"/>
                <a:gd name="T26" fmla="*/ 182 w 708"/>
                <a:gd name="T27" fmla="*/ 446 h 524"/>
                <a:gd name="T28" fmla="*/ 195 w 708"/>
                <a:gd name="T29" fmla="*/ 470 h 524"/>
                <a:gd name="T30" fmla="*/ 240 w 708"/>
                <a:gd name="T31" fmla="*/ 489 h 524"/>
                <a:gd name="T32" fmla="*/ 278 w 708"/>
                <a:gd name="T33" fmla="*/ 511 h 524"/>
                <a:gd name="T34" fmla="*/ 299 w 708"/>
                <a:gd name="T35" fmla="*/ 505 h 524"/>
                <a:gd name="T36" fmla="*/ 305 w 708"/>
                <a:gd name="T37" fmla="*/ 505 h 524"/>
                <a:gd name="T38" fmla="*/ 342 w 708"/>
                <a:gd name="T39" fmla="*/ 524 h 524"/>
                <a:gd name="T40" fmla="*/ 361 w 708"/>
                <a:gd name="T41" fmla="*/ 524 h 524"/>
                <a:gd name="T42" fmla="*/ 358 w 708"/>
                <a:gd name="T43" fmla="*/ 521 h 524"/>
                <a:gd name="T44" fmla="*/ 334 w 708"/>
                <a:gd name="T45" fmla="*/ 478 h 524"/>
                <a:gd name="T46" fmla="*/ 334 w 708"/>
                <a:gd name="T47" fmla="*/ 470 h 524"/>
                <a:gd name="T48" fmla="*/ 342 w 708"/>
                <a:gd name="T49" fmla="*/ 454 h 524"/>
                <a:gd name="T50" fmla="*/ 342 w 708"/>
                <a:gd name="T51" fmla="*/ 430 h 524"/>
                <a:gd name="T52" fmla="*/ 342 w 708"/>
                <a:gd name="T53" fmla="*/ 428 h 524"/>
                <a:gd name="T54" fmla="*/ 350 w 708"/>
                <a:gd name="T55" fmla="*/ 393 h 524"/>
                <a:gd name="T56" fmla="*/ 353 w 708"/>
                <a:gd name="T57" fmla="*/ 388 h 524"/>
                <a:gd name="T58" fmla="*/ 371 w 708"/>
                <a:gd name="T59" fmla="*/ 369 h 524"/>
                <a:gd name="T60" fmla="*/ 382 w 708"/>
                <a:gd name="T61" fmla="*/ 329 h 524"/>
                <a:gd name="T62" fmla="*/ 393 w 708"/>
                <a:gd name="T63" fmla="*/ 307 h 524"/>
                <a:gd name="T64" fmla="*/ 398 w 708"/>
                <a:gd name="T65" fmla="*/ 283 h 524"/>
                <a:gd name="T66" fmla="*/ 411 w 708"/>
                <a:gd name="T67" fmla="*/ 241 h 524"/>
                <a:gd name="T68" fmla="*/ 441 w 708"/>
                <a:gd name="T69" fmla="*/ 195 h 524"/>
                <a:gd name="T70" fmla="*/ 444 w 708"/>
                <a:gd name="T71" fmla="*/ 190 h 524"/>
                <a:gd name="T72" fmla="*/ 468 w 708"/>
                <a:gd name="T73" fmla="*/ 179 h 524"/>
                <a:gd name="T74" fmla="*/ 478 w 708"/>
                <a:gd name="T75" fmla="*/ 142 h 524"/>
                <a:gd name="T76" fmla="*/ 478 w 708"/>
                <a:gd name="T77" fmla="*/ 139 h 524"/>
                <a:gd name="T78" fmla="*/ 505 w 708"/>
                <a:gd name="T79" fmla="*/ 112 h 524"/>
                <a:gd name="T80" fmla="*/ 508 w 708"/>
                <a:gd name="T81" fmla="*/ 110 h 524"/>
                <a:gd name="T82" fmla="*/ 534 w 708"/>
                <a:gd name="T83" fmla="*/ 99 h 524"/>
                <a:gd name="T84" fmla="*/ 572 w 708"/>
                <a:gd name="T85" fmla="*/ 99 h 524"/>
                <a:gd name="T86" fmla="*/ 575 w 708"/>
                <a:gd name="T87" fmla="*/ 99 h 524"/>
                <a:gd name="T88" fmla="*/ 615 w 708"/>
                <a:gd name="T89" fmla="*/ 104 h 524"/>
                <a:gd name="T90" fmla="*/ 639 w 708"/>
                <a:gd name="T91" fmla="*/ 101 h 524"/>
                <a:gd name="T92" fmla="*/ 663 w 708"/>
                <a:gd name="T93" fmla="*/ 85 h 524"/>
                <a:gd name="T94" fmla="*/ 676 w 708"/>
                <a:gd name="T95" fmla="*/ 48 h 524"/>
                <a:gd name="T96" fmla="*/ 684 w 708"/>
                <a:gd name="T97" fmla="*/ 43 h 524"/>
                <a:gd name="T98" fmla="*/ 706 w 708"/>
                <a:gd name="T99" fmla="*/ 40 h 524"/>
                <a:gd name="T100" fmla="*/ 708 w 708"/>
                <a:gd name="T101" fmla="*/ 29 h 524"/>
                <a:gd name="T102" fmla="*/ 695 w 708"/>
                <a:gd name="T103" fmla="*/ 13 h 524"/>
                <a:gd name="T104" fmla="*/ 698 w 708"/>
                <a:gd name="T105" fmla="*/ 0 h 524"/>
                <a:gd name="T106" fmla="*/ 700 w 708"/>
                <a:gd name="T10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8" h="524">
                  <a:moveTo>
                    <a:pt x="70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0" y="355"/>
                  </a:lnTo>
                  <a:lnTo>
                    <a:pt x="18" y="366"/>
                  </a:lnTo>
                  <a:lnTo>
                    <a:pt x="37" y="374"/>
                  </a:lnTo>
                  <a:lnTo>
                    <a:pt x="56" y="385"/>
                  </a:lnTo>
                  <a:lnTo>
                    <a:pt x="75" y="385"/>
                  </a:lnTo>
                  <a:lnTo>
                    <a:pt x="101" y="382"/>
                  </a:lnTo>
                  <a:lnTo>
                    <a:pt x="109" y="382"/>
                  </a:lnTo>
                  <a:lnTo>
                    <a:pt x="141" y="409"/>
                  </a:lnTo>
                  <a:lnTo>
                    <a:pt x="163" y="420"/>
                  </a:lnTo>
                  <a:lnTo>
                    <a:pt x="165" y="422"/>
                  </a:lnTo>
                  <a:lnTo>
                    <a:pt x="182" y="446"/>
                  </a:lnTo>
                  <a:lnTo>
                    <a:pt x="195" y="470"/>
                  </a:lnTo>
                  <a:lnTo>
                    <a:pt x="240" y="489"/>
                  </a:lnTo>
                  <a:lnTo>
                    <a:pt x="278" y="511"/>
                  </a:lnTo>
                  <a:lnTo>
                    <a:pt x="299" y="505"/>
                  </a:lnTo>
                  <a:lnTo>
                    <a:pt x="305" y="505"/>
                  </a:lnTo>
                  <a:lnTo>
                    <a:pt x="342" y="524"/>
                  </a:lnTo>
                  <a:lnTo>
                    <a:pt x="361" y="524"/>
                  </a:lnTo>
                  <a:lnTo>
                    <a:pt x="358" y="521"/>
                  </a:lnTo>
                  <a:lnTo>
                    <a:pt x="334" y="478"/>
                  </a:lnTo>
                  <a:lnTo>
                    <a:pt x="334" y="470"/>
                  </a:lnTo>
                  <a:lnTo>
                    <a:pt x="342" y="454"/>
                  </a:lnTo>
                  <a:lnTo>
                    <a:pt x="342" y="430"/>
                  </a:lnTo>
                  <a:lnTo>
                    <a:pt x="342" y="428"/>
                  </a:lnTo>
                  <a:lnTo>
                    <a:pt x="350" y="393"/>
                  </a:lnTo>
                  <a:lnTo>
                    <a:pt x="353" y="388"/>
                  </a:lnTo>
                  <a:lnTo>
                    <a:pt x="371" y="369"/>
                  </a:lnTo>
                  <a:lnTo>
                    <a:pt x="382" y="329"/>
                  </a:lnTo>
                  <a:lnTo>
                    <a:pt x="393" y="307"/>
                  </a:lnTo>
                  <a:lnTo>
                    <a:pt x="398" y="283"/>
                  </a:lnTo>
                  <a:lnTo>
                    <a:pt x="411" y="241"/>
                  </a:lnTo>
                  <a:lnTo>
                    <a:pt x="441" y="195"/>
                  </a:lnTo>
                  <a:lnTo>
                    <a:pt x="444" y="190"/>
                  </a:lnTo>
                  <a:lnTo>
                    <a:pt x="468" y="179"/>
                  </a:lnTo>
                  <a:lnTo>
                    <a:pt x="478" y="142"/>
                  </a:lnTo>
                  <a:lnTo>
                    <a:pt x="478" y="139"/>
                  </a:lnTo>
                  <a:lnTo>
                    <a:pt x="505" y="112"/>
                  </a:lnTo>
                  <a:lnTo>
                    <a:pt x="508" y="110"/>
                  </a:lnTo>
                  <a:lnTo>
                    <a:pt x="534" y="99"/>
                  </a:lnTo>
                  <a:lnTo>
                    <a:pt x="572" y="99"/>
                  </a:lnTo>
                  <a:lnTo>
                    <a:pt x="575" y="99"/>
                  </a:lnTo>
                  <a:lnTo>
                    <a:pt x="615" y="104"/>
                  </a:lnTo>
                  <a:lnTo>
                    <a:pt x="639" y="101"/>
                  </a:lnTo>
                  <a:lnTo>
                    <a:pt x="663" y="85"/>
                  </a:lnTo>
                  <a:lnTo>
                    <a:pt x="676" y="48"/>
                  </a:lnTo>
                  <a:lnTo>
                    <a:pt x="684" y="43"/>
                  </a:lnTo>
                  <a:lnTo>
                    <a:pt x="706" y="40"/>
                  </a:lnTo>
                  <a:lnTo>
                    <a:pt x="708" y="29"/>
                  </a:lnTo>
                  <a:lnTo>
                    <a:pt x="695" y="13"/>
                  </a:lnTo>
                  <a:lnTo>
                    <a:pt x="698" y="0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1"/>
            <p:cNvSpPr>
              <a:spLocks/>
            </p:cNvSpPr>
            <p:nvPr userDrawn="1"/>
          </p:nvSpPr>
          <p:spPr bwMode="auto">
            <a:xfrm>
              <a:off x="2705" y="2297"/>
              <a:ext cx="741" cy="673"/>
            </a:xfrm>
            <a:custGeom>
              <a:avLst/>
              <a:gdLst>
                <a:gd name="T0" fmla="*/ 639 w 741"/>
                <a:gd name="T1" fmla="*/ 286 h 673"/>
                <a:gd name="T2" fmla="*/ 669 w 741"/>
                <a:gd name="T3" fmla="*/ 262 h 673"/>
                <a:gd name="T4" fmla="*/ 682 w 741"/>
                <a:gd name="T5" fmla="*/ 243 h 673"/>
                <a:gd name="T6" fmla="*/ 693 w 741"/>
                <a:gd name="T7" fmla="*/ 224 h 673"/>
                <a:gd name="T8" fmla="*/ 698 w 741"/>
                <a:gd name="T9" fmla="*/ 219 h 673"/>
                <a:gd name="T10" fmla="*/ 722 w 741"/>
                <a:gd name="T11" fmla="*/ 213 h 673"/>
                <a:gd name="T12" fmla="*/ 741 w 741"/>
                <a:gd name="T13" fmla="*/ 179 h 673"/>
                <a:gd name="T14" fmla="*/ 645 w 741"/>
                <a:gd name="T15" fmla="*/ 21 h 673"/>
                <a:gd name="T16" fmla="*/ 631 w 741"/>
                <a:gd name="T17" fmla="*/ 5 h 673"/>
                <a:gd name="T18" fmla="*/ 396 w 741"/>
                <a:gd name="T19" fmla="*/ 0 h 673"/>
                <a:gd name="T20" fmla="*/ 396 w 741"/>
                <a:gd name="T21" fmla="*/ 45 h 673"/>
                <a:gd name="T22" fmla="*/ 388 w 741"/>
                <a:gd name="T23" fmla="*/ 53 h 673"/>
                <a:gd name="T24" fmla="*/ 292 w 741"/>
                <a:gd name="T25" fmla="*/ 56 h 673"/>
                <a:gd name="T26" fmla="*/ 201 w 741"/>
                <a:gd name="T27" fmla="*/ 72 h 673"/>
                <a:gd name="T28" fmla="*/ 120 w 741"/>
                <a:gd name="T29" fmla="*/ 82 h 673"/>
                <a:gd name="T30" fmla="*/ 6 w 741"/>
                <a:gd name="T31" fmla="*/ 93 h 673"/>
                <a:gd name="T32" fmla="*/ 3 w 741"/>
                <a:gd name="T33" fmla="*/ 93 h 673"/>
                <a:gd name="T34" fmla="*/ 0 w 741"/>
                <a:gd name="T35" fmla="*/ 90 h 673"/>
                <a:gd name="T36" fmla="*/ 0 w 741"/>
                <a:gd name="T37" fmla="*/ 673 h 673"/>
                <a:gd name="T38" fmla="*/ 126 w 741"/>
                <a:gd name="T39" fmla="*/ 671 h 673"/>
                <a:gd name="T40" fmla="*/ 171 w 741"/>
                <a:gd name="T41" fmla="*/ 671 h 673"/>
                <a:gd name="T42" fmla="*/ 174 w 741"/>
                <a:gd name="T43" fmla="*/ 652 h 673"/>
                <a:gd name="T44" fmla="*/ 177 w 741"/>
                <a:gd name="T45" fmla="*/ 647 h 673"/>
                <a:gd name="T46" fmla="*/ 203 w 741"/>
                <a:gd name="T47" fmla="*/ 612 h 673"/>
                <a:gd name="T48" fmla="*/ 206 w 741"/>
                <a:gd name="T49" fmla="*/ 609 h 673"/>
                <a:gd name="T50" fmla="*/ 225 w 741"/>
                <a:gd name="T51" fmla="*/ 598 h 673"/>
                <a:gd name="T52" fmla="*/ 238 w 741"/>
                <a:gd name="T53" fmla="*/ 585 h 673"/>
                <a:gd name="T54" fmla="*/ 243 w 741"/>
                <a:gd name="T55" fmla="*/ 590 h 673"/>
                <a:gd name="T56" fmla="*/ 238 w 741"/>
                <a:gd name="T57" fmla="*/ 585 h 673"/>
                <a:gd name="T58" fmla="*/ 286 w 741"/>
                <a:gd name="T59" fmla="*/ 556 h 673"/>
                <a:gd name="T60" fmla="*/ 310 w 741"/>
                <a:gd name="T61" fmla="*/ 516 h 673"/>
                <a:gd name="T62" fmla="*/ 321 w 741"/>
                <a:gd name="T63" fmla="*/ 513 h 673"/>
                <a:gd name="T64" fmla="*/ 345 w 741"/>
                <a:gd name="T65" fmla="*/ 524 h 673"/>
                <a:gd name="T66" fmla="*/ 358 w 741"/>
                <a:gd name="T67" fmla="*/ 516 h 673"/>
                <a:gd name="T68" fmla="*/ 366 w 741"/>
                <a:gd name="T69" fmla="*/ 491 h 673"/>
                <a:gd name="T70" fmla="*/ 372 w 741"/>
                <a:gd name="T71" fmla="*/ 486 h 673"/>
                <a:gd name="T72" fmla="*/ 404 w 741"/>
                <a:gd name="T73" fmla="*/ 470 h 673"/>
                <a:gd name="T74" fmla="*/ 479 w 741"/>
                <a:gd name="T75" fmla="*/ 443 h 673"/>
                <a:gd name="T76" fmla="*/ 511 w 741"/>
                <a:gd name="T77" fmla="*/ 427 h 673"/>
                <a:gd name="T78" fmla="*/ 514 w 741"/>
                <a:gd name="T79" fmla="*/ 427 h 673"/>
                <a:gd name="T80" fmla="*/ 540 w 741"/>
                <a:gd name="T81" fmla="*/ 425 h 673"/>
                <a:gd name="T82" fmla="*/ 559 w 741"/>
                <a:gd name="T83" fmla="*/ 401 h 673"/>
                <a:gd name="T84" fmla="*/ 554 w 741"/>
                <a:gd name="T85" fmla="*/ 379 h 673"/>
                <a:gd name="T86" fmla="*/ 556 w 741"/>
                <a:gd name="T87" fmla="*/ 355 h 673"/>
                <a:gd name="T88" fmla="*/ 564 w 741"/>
                <a:gd name="T89" fmla="*/ 347 h 673"/>
                <a:gd name="T90" fmla="*/ 591 w 741"/>
                <a:gd name="T91" fmla="*/ 347 h 673"/>
                <a:gd name="T92" fmla="*/ 610 w 741"/>
                <a:gd name="T93" fmla="*/ 331 h 673"/>
                <a:gd name="T94" fmla="*/ 607 w 741"/>
                <a:gd name="T95" fmla="*/ 310 h 673"/>
                <a:gd name="T96" fmla="*/ 610 w 741"/>
                <a:gd name="T97" fmla="*/ 302 h 673"/>
                <a:gd name="T98" fmla="*/ 639 w 741"/>
                <a:gd name="T99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1" h="673">
                  <a:moveTo>
                    <a:pt x="639" y="286"/>
                  </a:moveTo>
                  <a:lnTo>
                    <a:pt x="669" y="262"/>
                  </a:lnTo>
                  <a:lnTo>
                    <a:pt x="682" y="243"/>
                  </a:lnTo>
                  <a:lnTo>
                    <a:pt x="693" y="224"/>
                  </a:lnTo>
                  <a:lnTo>
                    <a:pt x="698" y="219"/>
                  </a:lnTo>
                  <a:lnTo>
                    <a:pt x="722" y="213"/>
                  </a:lnTo>
                  <a:lnTo>
                    <a:pt x="741" y="179"/>
                  </a:lnTo>
                  <a:lnTo>
                    <a:pt x="645" y="21"/>
                  </a:lnTo>
                  <a:lnTo>
                    <a:pt x="631" y="5"/>
                  </a:lnTo>
                  <a:lnTo>
                    <a:pt x="396" y="0"/>
                  </a:lnTo>
                  <a:lnTo>
                    <a:pt x="396" y="45"/>
                  </a:lnTo>
                  <a:lnTo>
                    <a:pt x="388" y="53"/>
                  </a:lnTo>
                  <a:lnTo>
                    <a:pt x="292" y="56"/>
                  </a:lnTo>
                  <a:lnTo>
                    <a:pt x="201" y="72"/>
                  </a:lnTo>
                  <a:lnTo>
                    <a:pt x="120" y="82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0" y="90"/>
                  </a:lnTo>
                  <a:lnTo>
                    <a:pt x="0" y="673"/>
                  </a:lnTo>
                  <a:lnTo>
                    <a:pt x="126" y="671"/>
                  </a:lnTo>
                  <a:lnTo>
                    <a:pt x="171" y="671"/>
                  </a:lnTo>
                  <a:lnTo>
                    <a:pt x="174" y="652"/>
                  </a:lnTo>
                  <a:lnTo>
                    <a:pt x="177" y="647"/>
                  </a:lnTo>
                  <a:lnTo>
                    <a:pt x="203" y="612"/>
                  </a:lnTo>
                  <a:lnTo>
                    <a:pt x="206" y="609"/>
                  </a:lnTo>
                  <a:lnTo>
                    <a:pt x="225" y="598"/>
                  </a:lnTo>
                  <a:lnTo>
                    <a:pt x="238" y="585"/>
                  </a:lnTo>
                  <a:lnTo>
                    <a:pt x="243" y="590"/>
                  </a:lnTo>
                  <a:lnTo>
                    <a:pt x="238" y="585"/>
                  </a:lnTo>
                  <a:lnTo>
                    <a:pt x="286" y="556"/>
                  </a:lnTo>
                  <a:lnTo>
                    <a:pt x="310" y="516"/>
                  </a:lnTo>
                  <a:lnTo>
                    <a:pt x="321" y="513"/>
                  </a:lnTo>
                  <a:lnTo>
                    <a:pt x="345" y="524"/>
                  </a:lnTo>
                  <a:lnTo>
                    <a:pt x="358" y="516"/>
                  </a:lnTo>
                  <a:lnTo>
                    <a:pt x="366" y="491"/>
                  </a:lnTo>
                  <a:lnTo>
                    <a:pt x="372" y="486"/>
                  </a:lnTo>
                  <a:lnTo>
                    <a:pt x="404" y="470"/>
                  </a:lnTo>
                  <a:lnTo>
                    <a:pt x="479" y="443"/>
                  </a:lnTo>
                  <a:lnTo>
                    <a:pt x="511" y="427"/>
                  </a:lnTo>
                  <a:lnTo>
                    <a:pt x="514" y="427"/>
                  </a:lnTo>
                  <a:lnTo>
                    <a:pt x="540" y="425"/>
                  </a:lnTo>
                  <a:lnTo>
                    <a:pt x="559" y="401"/>
                  </a:lnTo>
                  <a:lnTo>
                    <a:pt x="554" y="379"/>
                  </a:lnTo>
                  <a:lnTo>
                    <a:pt x="556" y="355"/>
                  </a:lnTo>
                  <a:lnTo>
                    <a:pt x="564" y="347"/>
                  </a:lnTo>
                  <a:lnTo>
                    <a:pt x="591" y="347"/>
                  </a:lnTo>
                  <a:lnTo>
                    <a:pt x="610" y="331"/>
                  </a:lnTo>
                  <a:lnTo>
                    <a:pt x="607" y="310"/>
                  </a:lnTo>
                  <a:lnTo>
                    <a:pt x="610" y="302"/>
                  </a:lnTo>
                  <a:lnTo>
                    <a:pt x="639" y="286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2"/>
            <p:cNvSpPr>
              <a:spLocks/>
            </p:cNvSpPr>
            <p:nvPr userDrawn="1"/>
          </p:nvSpPr>
          <p:spPr bwMode="auto">
            <a:xfrm>
              <a:off x="3063" y="1481"/>
              <a:ext cx="883" cy="981"/>
            </a:xfrm>
            <a:custGeom>
              <a:avLst/>
              <a:gdLst>
                <a:gd name="T0" fmla="*/ 33 w 883"/>
                <a:gd name="T1" fmla="*/ 382 h 981"/>
                <a:gd name="T2" fmla="*/ 35 w 883"/>
                <a:gd name="T3" fmla="*/ 775 h 981"/>
                <a:gd name="T4" fmla="*/ 279 w 883"/>
                <a:gd name="T5" fmla="*/ 805 h 981"/>
                <a:gd name="T6" fmla="*/ 300 w 883"/>
                <a:gd name="T7" fmla="*/ 829 h 981"/>
                <a:gd name="T8" fmla="*/ 450 w 883"/>
                <a:gd name="T9" fmla="*/ 930 h 981"/>
                <a:gd name="T10" fmla="*/ 500 w 883"/>
                <a:gd name="T11" fmla="*/ 877 h 981"/>
                <a:gd name="T12" fmla="*/ 551 w 883"/>
                <a:gd name="T13" fmla="*/ 842 h 981"/>
                <a:gd name="T14" fmla="*/ 589 w 883"/>
                <a:gd name="T15" fmla="*/ 797 h 981"/>
                <a:gd name="T16" fmla="*/ 621 w 883"/>
                <a:gd name="T17" fmla="*/ 775 h 981"/>
                <a:gd name="T18" fmla="*/ 653 w 883"/>
                <a:gd name="T19" fmla="*/ 741 h 981"/>
                <a:gd name="T20" fmla="*/ 685 w 883"/>
                <a:gd name="T21" fmla="*/ 735 h 981"/>
                <a:gd name="T22" fmla="*/ 674 w 883"/>
                <a:gd name="T23" fmla="*/ 709 h 981"/>
                <a:gd name="T24" fmla="*/ 690 w 883"/>
                <a:gd name="T25" fmla="*/ 650 h 981"/>
                <a:gd name="T26" fmla="*/ 690 w 883"/>
                <a:gd name="T27" fmla="*/ 623 h 981"/>
                <a:gd name="T28" fmla="*/ 714 w 883"/>
                <a:gd name="T29" fmla="*/ 567 h 981"/>
                <a:gd name="T30" fmla="*/ 706 w 883"/>
                <a:gd name="T31" fmla="*/ 505 h 981"/>
                <a:gd name="T32" fmla="*/ 714 w 883"/>
                <a:gd name="T33" fmla="*/ 497 h 981"/>
                <a:gd name="T34" fmla="*/ 709 w 883"/>
                <a:gd name="T35" fmla="*/ 492 h 981"/>
                <a:gd name="T36" fmla="*/ 709 w 883"/>
                <a:gd name="T37" fmla="*/ 489 h 981"/>
                <a:gd name="T38" fmla="*/ 736 w 883"/>
                <a:gd name="T39" fmla="*/ 457 h 981"/>
                <a:gd name="T40" fmla="*/ 829 w 883"/>
                <a:gd name="T41" fmla="*/ 374 h 981"/>
                <a:gd name="T42" fmla="*/ 864 w 883"/>
                <a:gd name="T43" fmla="*/ 340 h 981"/>
                <a:gd name="T44" fmla="*/ 864 w 883"/>
                <a:gd name="T45" fmla="*/ 316 h 981"/>
                <a:gd name="T46" fmla="*/ 883 w 883"/>
                <a:gd name="T47" fmla="*/ 273 h 981"/>
                <a:gd name="T48" fmla="*/ 859 w 883"/>
                <a:gd name="T49" fmla="*/ 259 h 981"/>
                <a:gd name="T50" fmla="*/ 832 w 883"/>
                <a:gd name="T51" fmla="*/ 219 h 981"/>
                <a:gd name="T52" fmla="*/ 824 w 883"/>
                <a:gd name="T53" fmla="*/ 193 h 981"/>
                <a:gd name="T54" fmla="*/ 821 w 883"/>
                <a:gd name="T55" fmla="*/ 147 h 981"/>
                <a:gd name="T56" fmla="*/ 797 w 883"/>
                <a:gd name="T57" fmla="*/ 94 h 981"/>
                <a:gd name="T58" fmla="*/ 779 w 883"/>
                <a:gd name="T59" fmla="*/ 78 h 981"/>
                <a:gd name="T60" fmla="*/ 303 w 883"/>
                <a:gd name="T61" fmla="*/ 13 h 981"/>
                <a:gd name="T62" fmla="*/ 279 w 883"/>
                <a:gd name="T63" fmla="*/ 0 h 981"/>
                <a:gd name="T64" fmla="*/ 190 w 883"/>
                <a:gd name="T65" fmla="*/ 3 h 981"/>
                <a:gd name="T66" fmla="*/ 6 w 883"/>
                <a:gd name="T67" fmla="*/ 8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3" h="981">
                  <a:moveTo>
                    <a:pt x="0" y="382"/>
                  </a:moveTo>
                  <a:lnTo>
                    <a:pt x="33" y="382"/>
                  </a:lnTo>
                  <a:lnTo>
                    <a:pt x="41" y="390"/>
                  </a:lnTo>
                  <a:lnTo>
                    <a:pt x="35" y="775"/>
                  </a:lnTo>
                  <a:lnTo>
                    <a:pt x="38" y="799"/>
                  </a:lnTo>
                  <a:lnTo>
                    <a:pt x="279" y="805"/>
                  </a:lnTo>
                  <a:lnTo>
                    <a:pt x="284" y="807"/>
                  </a:lnTo>
                  <a:lnTo>
                    <a:pt x="300" y="829"/>
                  </a:lnTo>
                  <a:lnTo>
                    <a:pt x="394" y="981"/>
                  </a:lnTo>
                  <a:lnTo>
                    <a:pt x="450" y="930"/>
                  </a:lnTo>
                  <a:lnTo>
                    <a:pt x="479" y="912"/>
                  </a:lnTo>
                  <a:lnTo>
                    <a:pt x="500" y="877"/>
                  </a:lnTo>
                  <a:lnTo>
                    <a:pt x="503" y="874"/>
                  </a:lnTo>
                  <a:lnTo>
                    <a:pt x="551" y="842"/>
                  </a:lnTo>
                  <a:lnTo>
                    <a:pt x="573" y="824"/>
                  </a:lnTo>
                  <a:lnTo>
                    <a:pt x="589" y="797"/>
                  </a:lnTo>
                  <a:lnTo>
                    <a:pt x="591" y="794"/>
                  </a:lnTo>
                  <a:lnTo>
                    <a:pt x="621" y="775"/>
                  </a:lnTo>
                  <a:lnTo>
                    <a:pt x="650" y="743"/>
                  </a:lnTo>
                  <a:lnTo>
                    <a:pt x="653" y="741"/>
                  </a:lnTo>
                  <a:lnTo>
                    <a:pt x="674" y="738"/>
                  </a:lnTo>
                  <a:lnTo>
                    <a:pt x="685" y="735"/>
                  </a:lnTo>
                  <a:lnTo>
                    <a:pt x="674" y="714"/>
                  </a:lnTo>
                  <a:lnTo>
                    <a:pt x="674" y="709"/>
                  </a:lnTo>
                  <a:lnTo>
                    <a:pt x="680" y="679"/>
                  </a:lnTo>
                  <a:lnTo>
                    <a:pt x="690" y="650"/>
                  </a:lnTo>
                  <a:lnTo>
                    <a:pt x="688" y="628"/>
                  </a:lnTo>
                  <a:lnTo>
                    <a:pt x="690" y="623"/>
                  </a:lnTo>
                  <a:lnTo>
                    <a:pt x="717" y="591"/>
                  </a:lnTo>
                  <a:lnTo>
                    <a:pt x="714" y="567"/>
                  </a:lnTo>
                  <a:lnTo>
                    <a:pt x="714" y="545"/>
                  </a:lnTo>
                  <a:lnTo>
                    <a:pt x="706" y="505"/>
                  </a:lnTo>
                  <a:lnTo>
                    <a:pt x="706" y="495"/>
                  </a:lnTo>
                  <a:lnTo>
                    <a:pt x="714" y="497"/>
                  </a:lnTo>
                  <a:lnTo>
                    <a:pt x="709" y="492"/>
                  </a:lnTo>
                  <a:lnTo>
                    <a:pt x="709" y="492"/>
                  </a:lnTo>
                  <a:lnTo>
                    <a:pt x="717" y="495"/>
                  </a:lnTo>
                  <a:lnTo>
                    <a:pt x="709" y="489"/>
                  </a:lnTo>
                  <a:lnTo>
                    <a:pt x="733" y="457"/>
                  </a:lnTo>
                  <a:lnTo>
                    <a:pt x="736" y="457"/>
                  </a:lnTo>
                  <a:lnTo>
                    <a:pt x="781" y="428"/>
                  </a:lnTo>
                  <a:lnTo>
                    <a:pt x="829" y="374"/>
                  </a:lnTo>
                  <a:lnTo>
                    <a:pt x="851" y="358"/>
                  </a:lnTo>
                  <a:lnTo>
                    <a:pt x="864" y="340"/>
                  </a:lnTo>
                  <a:lnTo>
                    <a:pt x="861" y="321"/>
                  </a:lnTo>
                  <a:lnTo>
                    <a:pt x="864" y="316"/>
                  </a:lnTo>
                  <a:lnTo>
                    <a:pt x="883" y="289"/>
                  </a:lnTo>
                  <a:lnTo>
                    <a:pt x="883" y="273"/>
                  </a:lnTo>
                  <a:lnTo>
                    <a:pt x="861" y="262"/>
                  </a:lnTo>
                  <a:lnTo>
                    <a:pt x="859" y="259"/>
                  </a:lnTo>
                  <a:lnTo>
                    <a:pt x="843" y="238"/>
                  </a:lnTo>
                  <a:lnTo>
                    <a:pt x="832" y="219"/>
                  </a:lnTo>
                  <a:lnTo>
                    <a:pt x="824" y="198"/>
                  </a:lnTo>
                  <a:lnTo>
                    <a:pt x="824" y="193"/>
                  </a:lnTo>
                  <a:lnTo>
                    <a:pt x="827" y="168"/>
                  </a:lnTo>
                  <a:lnTo>
                    <a:pt x="821" y="147"/>
                  </a:lnTo>
                  <a:lnTo>
                    <a:pt x="811" y="126"/>
                  </a:lnTo>
                  <a:lnTo>
                    <a:pt x="797" y="94"/>
                  </a:lnTo>
                  <a:lnTo>
                    <a:pt x="781" y="86"/>
                  </a:lnTo>
                  <a:lnTo>
                    <a:pt x="779" y="78"/>
                  </a:lnTo>
                  <a:lnTo>
                    <a:pt x="776" y="24"/>
                  </a:lnTo>
                  <a:lnTo>
                    <a:pt x="303" y="13"/>
                  </a:lnTo>
                  <a:lnTo>
                    <a:pt x="300" y="13"/>
                  </a:lnTo>
                  <a:lnTo>
                    <a:pt x="279" y="0"/>
                  </a:lnTo>
                  <a:lnTo>
                    <a:pt x="193" y="11"/>
                  </a:lnTo>
                  <a:lnTo>
                    <a:pt x="190" y="3"/>
                  </a:lnTo>
                  <a:lnTo>
                    <a:pt x="190" y="11"/>
                  </a:lnTo>
                  <a:lnTo>
                    <a:pt x="6" y="8"/>
                  </a:lnTo>
                  <a:lnTo>
                    <a:pt x="0" y="382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9335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24" y="5874672"/>
            <a:ext cx="3116768" cy="6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523443" y="50801"/>
            <a:ext cx="1422030" cy="271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F65AE5-92D2-4190-B9ED-E46B5F0D5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7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/>
          <p:cNvGrpSpPr>
            <a:grpSpLocks noChangeAspect="1"/>
          </p:cNvGrpSpPr>
          <p:nvPr userDrawn="1"/>
        </p:nvGrpSpPr>
        <p:grpSpPr bwMode="auto">
          <a:xfrm>
            <a:off x="4377050" y="-838200"/>
            <a:ext cx="8308170" cy="8286192"/>
            <a:chOff x="2705" y="1029"/>
            <a:chExt cx="2268" cy="2262"/>
          </a:xfrm>
        </p:grpSpPr>
        <p:sp>
          <p:nvSpPr>
            <p:cNvPr id="8" name="AutoShape 34"/>
            <p:cNvSpPr>
              <a:spLocks noChangeAspect="1" noChangeArrowheads="1" noTextEdit="1"/>
            </p:cNvSpPr>
            <p:nvPr userDrawn="1"/>
          </p:nvSpPr>
          <p:spPr bwMode="auto">
            <a:xfrm>
              <a:off x="2708" y="1029"/>
              <a:ext cx="2262" cy="2262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3344" y="3053"/>
              <a:ext cx="575" cy="238"/>
            </a:xfrm>
            <a:custGeom>
              <a:avLst/>
              <a:gdLst>
                <a:gd name="T0" fmla="*/ 575 w 575"/>
                <a:gd name="T1" fmla="*/ 214 h 238"/>
                <a:gd name="T2" fmla="*/ 554 w 575"/>
                <a:gd name="T3" fmla="*/ 193 h 238"/>
                <a:gd name="T4" fmla="*/ 524 w 575"/>
                <a:gd name="T5" fmla="*/ 169 h 238"/>
                <a:gd name="T6" fmla="*/ 500 w 575"/>
                <a:gd name="T7" fmla="*/ 169 h 238"/>
                <a:gd name="T8" fmla="*/ 492 w 575"/>
                <a:gd name="T9" fmla="*/ 161 h 238"/>
                <a:gd name="T10" fmla="*/ 492 w 575"/>
                <a:gd name="T11" fmla="*/ 115 h 238"/>
                <a:gd name="T12" fmla="*/ 460 w 575"/>
                <a:gd name="T13" fmla="*/ 75 h 238"/>
                <a:gd name="T14" fmla="*/ 460 w 575"/>
                <a:gd name="T15" fmla="*/ 70 h 238"/>
                <a:gd name="T16" fmla="*/ 460 w 575"/>
                <a:gd name="T17" fmla="*/ 51 h 238"/>
                <a:gd name="T18" fmla="*/ 457 w 575"/>
                <a:gd name="T19" fmla="*/ 22 h 238"/>
                <a:gd name="T20" fmla="*/ 447 w 575"/>
                <a:gd name="T21" fmla="*/ 0 h 238"/>
                <a:gd name="T22" fmla="*/ 407 w 575"/>
                <a:gd name="T23" fmla="*/ 0 h 238"/>
                <a:gd name="T24" fmla="*/ 273 w 575"/>
                <a:gd name="T25" fmla="*/ 35 h 238"/>
                <a:gd name="T26" fmla="*/ 72 w 575"/>
                <a:gd name="T27" fmla="*/ 94 h 238"/>
                <a:gd name="T28" fmla="*/ 48 w 575"/>
                <a:gd name="T29" fmla="*/ 115 h 238"/>
                <a:gd name="T30" fmla="*/ 40 w 575"/>
                <a:gd name="T31" fmla="*/ 136 h 238"/>
                <a:gd name="T32" fmla="*/ 32 w 575"/>
                <a:gd name="T33" fmla="*/ 134 h 238"/>
                <a:gd name="T34" fmla="*/ 40 w 575"/>
                <a:gd name="T35" fmla="*/ 139 h 238"/>
                <a:gd name="T36" fmla="*/ 38 w 575"/>
                <a:gd name="T37" fmla="*/ 145 h 238"/>
                <a:gd name="T38" fmla="*/ 32 w 575"/>
                <a:gd name="T39" fmla="*/ 163 h 238"/>
                <a:gd name="T40" fmla="*/ 22 w 575"/>
                <a:gd name="T41" fmla="*/ 185 h 238"/>
                <a:gd name="T42" fmla="*/ 8 w 575"/>
                <a:gd name="T43" fmla="*/ 203 h 238"/>
                <a:gd name="T44" fmla="*/ 0 w 575"/>
                <a:gd name="T45" fmla="*/ 219 h 238"/>
                <a:gd name="T46" fmla="*/ 3 w 575"/>
                <a:gd name="T47" fmla="*/ 238 h 238"/>
                <a:gd name="T48" fmla="*/ 575 w 575"/>
                <a:gd name="T49" fmla="*/ 238 h 238"/>
                <a:gd name="T50" fmla="*/ 575 w 575"/>
                <a:gd name="T51" fmla="*/ 21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5" h="238">
                  <a:moveTo>
                    <a:pt x="575" y="214"/>
                  </a:moveTo>
                  <a:lnTo>
                    <a:pt x="554" y="193"/>
                  </a:lnTo>
                  <a:lnTo>
                    <a:pt x="524" y="169"/>
                  </a:lnTo>
                  <a:lnTo>
                    <a:pt x="500" y="169"/>
                  </a:lnTo>
                  <a:lnTo>
                    <a:pt x="492" y="161"/>
                  </a:lnTo>
                  <a:lnTo>
                    <a:pt x="492" y="115"/>
                  </a:lnTo>
                  <a:lnTo>
                    <a:pt x="460" y="75"/>
                  </a:lnTo>
                  <a:lnTo>
                    <a:pt x="460" y="70"/>
                  </a:lnTo>
                  <a:lnTo>
                    <a:pt x="460" y="51"/>
                  </a:lnTo>
                  <a:lnTo>
                    <a:pt x="457" y="22"/>
                  </a:lnTo>
                  <a:lnTo>
                    <a:pt x="447" y="0"/>
                  </a:lnTo>
                  <a:lnTo>
                    <a:pt x="407" y="0"/>
                  </a:lnTo>
                  <a:lnTo>
                    <a:pt x="273" y="35"/>
                  </a:lnTo>
                  <a:lnTo>
                    <a:pt x="72" y="94"/>
                  </a:lnTo>
                  <a:lnTo>
                    <a:pt x="48" y="115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40" y="139"/>
                  </a:lnTo>
                  <a:lnTo>
                    <a:pt x="38" y="145"/>
                  </a:lnTo>
                  <a:lnTo>
                    <a:pt x="32" y="163"/>
                  </a:lnTo>
                  <a:lnTo>
                    <a:pt x="22" y="185"/>
                  </a:lnTo>
                  <a:lnTo>
                    <a:pt x="8" y="203"/>
                  </a:lnTo>
                  <a:lnTo>
                    <a:pt x="0" y="219"/>
                  </a:lnTo>
                  <a:lnTo>
                    <a:pt x="3" y="238"/>
                  </a:lnTo>
                  <a:lnTo>
                    <a:pt x="575" y="238"/>
                  </a:lnTo>
                  <a:lnTo>
                    <a:pt x="575" y="214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2705" y="1478"/>
              <a:ext cx="383" cy="896"/>
            </a:xfrm>
            <a:custGeom>
              <a:avLst/>
              <a:gdLst>
                <a:gd name="T0" fmla="*/ 348 w 383"/>
                <a:gd name="T1" fmla="*/ 0 h 896"/>
                <a:gd name="T2" fmla="*/ 302 w 383"/>
                <a:gd name="T3" fmla="*/ 0 h 896"/>
                <a:gd name="T4" fmla="*/ 0 w 383"/>
                <a:gd name="T5" fmla="*/ 11 h 896"/>
                <a:gd name="T6" fmla="*/ 0 w 383"/>
                <a:gd name="T7" fmla="*/ 893 h 896"/>
                <a:gd name="T8" fmla="*/ 6 w 383"/>
                <a:gd name="T9" fmla="*/ 896 h 896"/>
                <a:gd name="T10" fmla="*/ 120 w 383"/>
                <a:gd name="T11" fmla="*/ 885 h 896"/>
                <a:gd name="T12" fmla="*/ 201 w 383"/>
                <a:gd name="T13" fmla="*/ 875 h 896"/>
                <a:gd name="T14" fmla="*/ 289 w 383"/>
                <a:gd name="T15" fmla="*/ 859 h 896"/>
                <a:gd name="T16" fmla="*/ 380 w 383"/>
                <a:gd name="T17" fmla="*/ 856 h 896"/>
                <a:gd name="T18" fmla="*/ 380 w 383"/>
                <a:gd name="T19" fmla="*/ 810 h 896"/>
                <a:gd name="T20" fmla="*/ 377 w 383"/>
                <a:gd name="T21" fmla="*/ 778 h 896"/>
                <a:gd name="T22" fmla="*/ 383 w 383"/>
                <a:gd name="T23" fmla="*/ 401 h 896"/>
                <a:gd name="T24" fmla="*/ 350 w 383"/>
                <a:gd name="T25" fmla="*/ 401 h 896"/>
                <a:gd name="T26" fmla="*/ 342 w 383"/>
                <a:gd name="T27" fmla="*/ 391 h 896"/>
                <a:gd name="T28" fmla="*/ 348 w 383"/>
                <a:gd name="T29" fmla="*/ 3 h 896"/>
                <a:gd name="T30" fmla="*/ 348 w 383"/>
                <a:gd name="T3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896">
                  <a:moveTo>
                    <a:pt x="348" y="0"/>
                  </a:moveTo>
                  <a:lnTo>
                    <a:pt x="302" y="0"/>
                  </a:lnTo>
                  <a:lnTo>
                    <a:pt x="0" y="11"/>
                  </a:lnTo>
                  <a:lnTo>
                    <a:pt x="0" y="893"/>
                  </a:lnTo>
                  <a:lnTo>
                    <a:pt x="6" y="896"/>
                  </a:lnTo>
                  <a:lnTo>
                    <a:pt x="120" y="885"/>
                  </a:lnTo>
                  <a:lnTo>
                    <a:pt x="201" y="875"/>
                  </a:lnTo>
                  <a:lnTo>
                    <a:pt x="289" y="859"/>
                  </a:lnTo>
                  <a:lnTo>
                    <a:pt x="380" y="856"/>
                  </a:lnTo>
                  <a:lnTo>
                    <a:pt x="380" y="810"/>
                  </a:lnTo>
                  <a:lnTo>
                    <a:pt x="377" y="778"/>
                  </a:lnTo>
                  <a:lnTo>
                    <a:pt x="383" y="401"/>
                  </a:lnTo>
                  <a:lnTo>
                    <a:pt x="350" y="401"/>
                  </a:lnTo>
                  <a:lnTo>
                    <a:pt x="342" y="391"/>
                  </a:lnTo>
                  <a:lnTo>
                    <a:pt x="348" y="3"/>
                  </a:lnTo>
                  <a:lnTo>
                    <a:pt x="348" y="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3759" y="2756"/>
              <a:ext cx="513" cy="535"/>
            </a:xfrm>
            <a:custGeom>
              <a:avLst/>
              <a:gdLst>
                <a:gd name="T0" fmla="*/ 428 w 513"/>
                <a:gd name="T1" fmla="*/ 35 h 535"/>
                <a:gd name="T2" fmla="*/ 419 w 513"/>
                <a:gd name="T3" fmla="*/ 27 h 535"/>
                <a:gd name="T4" fmla="*/ 419 w 513"/>
                <a:gd name="T5" fmla="*/ 11 h 535"/>
                <a:gd name="T6" fmla="*/ 259 w 513"/>
                <a:gd name="T7" fmla="*/ 8 h 535"/>
                <a:gd name="T8" fmla="*/ 259 w 513"/>
                <a:gd name="T9" fmla="*/ 0 h 535"/>
                <a:gd name="T10" fmla="*/ 259 w 513"/>
                <a:gd name="T11" fmla="*/ 8 h 535"/>
                <a:gd name="T12" fmla="*/ 29 w 513"/>
                <a:gd name="T13" fmla="*/ 6 h 535"/>
                <a:gd name="T14" fmla="*/ 24 w 513"/>
                <a:gd name="T15" fmla="*/ 24 h 535"/>
                <a:gd name="T16" fmla="*/ 10 w 513"/>
                <a:gd name="T17" fmla="*/ 24 h 535"/>
                <a:gd name="T18" fmla="*/ 0 w 513"/>
                <a:gd name="T19" fmla="*/ 281 h 535"/>
                <a:gd name="T20" fmla="*/ 37 w 513"/>
                <a:gd name="T21" fmla="*/ 281 h 535"/>
                <a:gd name="T22" fmla="*/ 45 w 513"/>
                <a:gd name="T23" fmla="*/ 286 h 535"/>
                <a:gd name="T24" fmla="*/ 59 w 513"/>
                <a:gd name="T25" fmla="*/ 316 h 535"/>
                <a:gd name="T26" fmla="*/ 61 w 513"/>
                <a:gd name="T27" fmla="*/ 348 h 535"/>
                <a:gd name="T28" fmla="*/ 61 w 513"/>
                <a:gd name="T29" fmla="*/ 364 h 535"/>
                <a:gd name="T30" fmla="*/ 91 w 513"/>
                <a:gd name="T31" fmla="*/ 407 h 535"/>
                <a:gd name="T32" fmla="*/ 93 w 513"/>
                <a:gd name="T33" fmla="*/ 412 h 535"/>
                <a:gd name="T34" fmla="*/ 93 w 513"/>
                <a:gd name="T35" fmla="*/ 450 h 535"/>
                <a:gd name="T36" fmla="*/ 112 w 513"/>
                <a:gd name="T37" fmla="*/ 450 h 535"/>
                <a:gd name="T38" fmla="*/ 117 w 513"/>
                <a:gd name="T39" fmla="*/ 452 h 535"/>
                <a:gd name="T40" fmla="*/ 149 w 513"/>
                <a:gd name="T41" fmla="*/ 479 h 535"/>
                <a:gd name="T42" fmla="*/ 173 w 513"/>
                <a:gd name="T43" fmla="*/ 503 h 535"/>
                <a:gd name="T44" fmla="*/ 176 w 513"/>
                <a:gd name="T45" fmla="*/ 508 h 535"/>
                <a:gd name="T46" fmla="*/ 176 w 513"/>
                <a:gd name="T47" fmla="*/ 535 h 535"/>
                <a:gd name="T48" fmla="*/ 387 w 513"/>
                <a:gd name="T49" fmla="*/ 535 h 535"/>
                <a:gd name="T50" fmla="*/ 387 w 513"/>
                <a:gd name="T51" fmla="*/ 484 h 535"/>
                <a:gd name="T52" fmla="*/ 395 w 513"/>
                <a:gd name="T53" fmla="*/ 479 h 535"/>
                <a:gd name="T54" fmla="*/ 414 w 513"/>
                <a:gd name="T55" fmla="*/ 476 h 535"/>
                <a:gd name="T56" fmla="*/ 417 w 513"/>
                <a:gd name="T57" fmla="*/ 353 h 535"/>
                <a:gd name="T58" fmla="*/ 398 w 513"/>
                <a:gd name="T59" fmla="*/ 351 h 535"/>
                <a:gd name="T60" fmla="*/ 393 w 513"/>
                <a:gd name="T61" fmla="*/ 343 h 535"/>
                <a:gd name="T62" fmla="*/ 393 w 513"/>
                <a:gd name="T63" fmla="*/ 294 h 535"/>
                <a:gd name="T64" fmla="*/ 401 w 513"/>
                <a:gd name="T65" fmla="*/ 286 h 535"/>
                <a:gd name="T66" fmla="*/ 449 w 513"/>
                <a:gd name="T67" fmla="*/ 286 h 535"/>
                <a:gd name="T68" fmla="*/ 449 w 513"/>
                <a:gd name="T69" fmla="*/ 286 h 535"/>
                <a:gd name="T70" fmla="*/ 449 w 513"/>
                <a:gd name="T71" fmla="*/ 294 h 535"/>
                <a:gd name="T72" fmla="*/ 449 w 513"/>
                <a:gd name="T73" fmla="*/ 286 h 535"/>
                <a:gd name="T74" fmla="*/ 465 w 513"/>
                <a:gd name="T75" fmla="*/ 286 h 535"/>
                <a:gd name="T76" fmla="*/ 465 w 513"/>
                <a:gd name="T77" fmla="*/ 196 h 535"/>
                <a:gd name="T78" fmla="*/ 473 w 513"/>
                <a:gd name="T79" fmla="*/ 188 h 535"/>
                <a:gd name="T80" fmla="*/ 489 w 513"/>
                <a:gd name="T81" fmla="*/ 188 h 535"/>
                <a:gd name="T82" fmla="*/ 489 w 513"/>
                <a:gd name="T83" fmla="*/ 169 h 535"/>
                <a:gd name="T84" fmla="*/ 497 w 513"/>
                <a:gd name="T85" fmla="*/ 161 h 535"/>
                <a:gd name="T86" fmla="*/ 513 w 513"/>
                <a:gd name="T87" fmla="*/ 161 h 535"/>
                <a:gd name="T88" fmla="*/ 513 w 513"/>
                <a:gd name="T89" fmla="*/ 155 h 535"/>
                <a:gd name="T90" fmla="*/ 497 w 513"/>
                <a:gd name="T91" fmla="*/ 155 h 535"/>
                <a:gd name="T92" fmla="*/ 489 w 513"/>
                <a:gd name="T93" fmla="*/ 147 h 535"/>
                <a:gd name="T94" fmla="*/ 489 w 513"/>
                <a:gd name="T95" fmla="*/ 131 h 535"/>
                <a:gd name="T96" fmla="*/ 473 w 513"/>
                <a:gd name="T97" fmla="*/ 131 h 535"/>
                <a:gd name="T98" fmla="*/ 465 w 513"/>
                <a:gd name="T99" fmla="*/ 123 h 535"/>
                <a:gd name="T100" fmla="*/ 468 w 513"/>
                <a:gd name="T101" fmla="*/ 59 h 535"/>
                <a:gd name="T102" fmla="*/ 452 w 513"/>
                <a:gd name="T103" fmla="*/ 59 h 535"/>
                <a:gd name="T104" fmla="*/ 444 w 513"/>
                <a:gd name="T105" fmla="*/ 51 h 535"/>
                <a:gd name="T106" fmla="*/ 444 w 513"/>
                <a:gd name="T107" fmla="*/ 35 h 535"/>
                <a:gd name="T108" fmla="*/ 428 w 513"/>
                <a:gd name="T109" fmla="*/ 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3" h="535">
                  <a:moveTo>
                    <a:pt x="428" y="35"/>
                  </a:moveTo>
                  <a:lnTo>
                    <a:pt x="419" y="27"/>
                  </a:lnTo>
                  <a:lnTo>
                    <a:pt x="419" y="11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259" y="8"/>
                  </a:lnTo>
                  <a:lnTo>
                    <a:pt x="29" y="6"/>
                  </a:lnTo>
                  <a:lnTo>
                    <a:pt x="24" y="24"/>
                  </a:lnTo>
                  <a:lnTo>
                    <a:pt x="10" y="24"/>
                  </a:lnTo>
                  <a:lnTo>
                    <a:pt x="0" y="281"/>
                  </a:lnTo>
                  <a:lnTo>
                    <a:pt x="37" y="281"/>
                  </a:lnTo>
                  <a:lnTo>
                    <a:pt x="45" y="286"/>
                  </a:lnTo>
                  <a:lnTo>
                    <a:pt x="59" y="316"/>
                  </a:lnTo>
                  <a:lnTo>
                    <a:pt x="61" y="348"/>
                  </a:lnTo>
                  <a:lnTo>
                    <a:pt x="61" y="364"/>
                  </a:lnTo>
                  <a:lnTo>
                    <a:pt x="91" y="407"/>
                  </a:lnTo>
                  <a:lnTo>
                    <a:pt x="93" y="412"/>
                  </a:lnTo>
                  <a:lnTo>
                    <a:pt x="93" y="450"/>
                  </a:lnTo>
                  <a:lnTo>
                    <a:pt x="112" y="450"/>
                  </a:lnTo>
                  <a:lnTo>
                    <a:pt x="117" y="452"/>
                  </a:lnTo>
                  <a:lnTo>
                    <a:pt x="149" y="479"/>
                  </a:lnTo>
                  <a:lnTo>
                    <a:pt x="173" y="503"/>
                  </a:lnTo>
                  <a:lnTo>
                    <a:pt x="176" y="508"/>
                  </a:lnTo>
                  <a:lnTo>
                    <a:pt x="176" y="535"/>
                  </a:lnTo>
                  <a:lnTo>
                    <a:pt x="387" y="535"/>
                  </a:lnTo>
                  <a:lnTo>
                    <a:pt x="387" y="484"/>
                  </a:lnTo>
                  <a:lnTo>
                    <a:pt x="395" y="479"/>
                  </a:lnTo>
                  <a:lnTo>
                    <a:pt x="414" y="476"/>
                  </a:lnTo>
                  <a:lnTo>
                    <a:pt x="417" y="353"/>
                  </a:lnTo>
                  <a:lnTo>
                    <a:pt x="398" y="351"/>
                  </a:lnTo>
                  <a:lnTo>
                    <a:pt x="393" y="343"/>
                  </a:lnTo>
                  <a:lnTo>
                    <a:pt x="393" y="294"/>
                  </a:lnTo>
                  <a:lnTo>
                    <a:pt x="401" y="286"/>
                  </a:lnTo>
                  <a:lnTo>
                    <a:pt x="449" y="286"/>
                  </a:lnTo>
                  <a:lnTo>
                    <a:pt x="449" y="286"/>
                  </a:lnTo>
                  <a:lnTo>
                    <a:pt x="449" y="294"/>
                  </a:lnTo>
                  <a:lnTo>
                    <a:pt x="449" y="286"/>
                  </a:lnTo>
                  <a:lnTo>
                    <a:pt x="465" y="286"/>
                  </a:lnTo>
                  <a:lnTo>
                    <a:pt x="465" y="196"/>
                  </a:lnTo>
                  <a:lnTo>
                    <a:pt x="473" y="188"/>
                  </a:lnTo>
                  <a:lnTo>
                    <a:pt x="489" y="188"/>
                  </a:lnTo>
                  <a:lnTo>
                    <a:pt x="489" y="169"/>
                  </a:lnTo>
                  <a:lnTo>
                    <a:pt x="497" y="161"/>
                  </a:lnTo>
                  <a:lnTo>
                    <a:pt x="513" y="161"/>
                  </a:lnTo>
                  <a:lnTo>
                    <a:pt x="513" y="155"/>
                  </a:lnTo>
                  <a:lnTo>
                    <a:pt x="497" y="155"/>
                  </a:lnTo>
                  <a:lnTo>
                    <a:pt x="489" y="147"/>
                  </a:lnTo>
                  <a:lnTo>
                    <a:pt x="489" y="131"/>
                  </a:lnTo>
                  <a:lnTo>
                    <a:pt x="473" y="131"/>
                  </a:lnTo>
                  <a:lnTo>
                    <a:pt x="465" y="123"/>
                  </a:lnTo>
                  <a:lnTo>
                    <a:pt x="468" y="59"/>
                  </a:lnTo>
                  <a:lnTo>
                    <a:pt x="452" y="59"/>
                  </a:lnTo>
                  <a:lnTo>
                    <a:pt x="444" y="51"/>
                  </a:lnTo>
                  <a:lnTo>
                    <a:pt x="444" y="35"/>
                  </a:lnTo>
                  <a:lnTo>
                    <a:pt x="428" y="35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2705" y="2984"/>
              <a:ext cx="161" cy="235"/>
            </a:xfrm>
            <a:custGeom>
              <a:avLst/>
              <a:gdLst>
                <a:gd name="T0" fmla="*/ 150 w 161"/>
                <a:gd name="T1" fmla="*/ 152 h 235"/>
                <a:gd name="T2" fmla="*/ 155 w 161"/>
                <a:gd name="T3" fmla="*/ 139 h 235"/>
                <a:gd name="T4" fmla="*/ 139 w 161"/>
                <a:gd name="T5" fmla="*/ 120 h 235"/>
                <a:gd name="T6" fmla="*/ 129 w 161"/>
                <a:gd name="T7" fmla="*/ 93 h 235"/>
                <a:gd name="T8" fmla="*/ 115 w 161"/>
                <a:gd name="T9" fmla="*/ 77 h 235"/>
                <a:gd name="T10" fmla="*/ 115 w 161"/>
                <a:gd name="T11" fmla="*/ 66 h 235"/>
                <a:gd name="T12" fmla="*/ 126 w 161"/>
                <a:gd name="T13" fmla="*/ 50 h 235"/>
                <a:gd name="T14" fmla="*/ 134 w 161"/>
                <a:gd name="T15" fmla="*/ 21 h 235"/>
                <a:gd name="T16" fmla="*/ 137 w 161"/>
                <a:gd name="T17" fmla="*/ 16 h 235"/>
                <a:gd name="T18" fmla="*/ 161 w 161"/>
                <a:gd name="T19" fmla="*/ 0 h 235"/>
                <a:gd name="T20" fmla="*/ 129 w 161"/>
                <a:gd name="T21" fmla="*/ 0 h 235"/>
                <a:gd name="T22" fmla="*/ 0 w 161"/>
                <a:gd name="T23" fmla="*/ 2 h 235"/>
                <a:gd name="T24" fmla="*/ 0 w 161"/>
                <a:gd name="T25" fmla="*/ 235 h 235"/>
                <a:gd name="T26" fmla="*/ 6 w 161"/>
                <a:gd name="T27" fmla="*/ 230 h 235"/>
                <a:gd name="T28" fmla="*/ 14 w 161"/>
                <a:gd name="T29" fmla="*/ 227 h 235"/>
                <a:gd name="T30" fmla="*/ 35 w 161"/>
                <a:gd name="T31" fmla="*/ 227 h 235"/>
                <a:gd name="T32" fmla="*/ 51 w 161"/>
                <a:gd name="T33" fmla="*/ 222 h 235"/>
                <a:gd name="T34" fmla="*/ 64 w 161"/>
                <a:gd name="T35" fmla="*/ 203 h 235"/>
                <a:gd name="T36" fmla="*/ 67 w 161"/>
                <a:gd name="T37" fmla="*/ 176 h 235"/>
                <a:gd name="T38" fmla="*/ 75 w 161"/>
                <a:gd name="T39" fmla="*/ 176 h 235"/>
                <a:gd name="T40" fmla="*/ 75 w 161"/>
                <a:gd name="T41" fmla="*/ 168 h 235"/>
                <a:gd name="T42" fmla="*/ 131 w 161"/>
                <a:gd name="T43" fmla="*/ 163 h 235"/>
                <a:gd name="T44" fmla="*/ 150 w 161"/>
                <a:gd name="T45" fmla="*/ 15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35">
                  <a:moveTo>
                    <a:pt x="150" y="152"/>
                  </a:moveTo>
                  <a:lnTo>
                    <a:pt x="155" y="139"/>
                  </a:lnTo>
                  <a:lnTo>
                    <a:pt x="139" y="120"/>
                  </a:lnTo>
                  <a:lnTo>
                    <a:pt x="129" y="93"/>
                  </a:lnTo>
                  <a:lnTo>
                    <a:pt x="115" y="77"/>
                  </a:lnTo>
                  <a:lnTo>
                    <a:pt x="115" y="66"/>
                  </a:lnTo>
                  <a:lnTo>
                    <a:pt x="126" y="50"/>
                  </a:lnTo>
                  <a:lnTo>
                    <a:pt x="134" y="21"/>
                  </a:lnTo>
                  <a:lnTo>
                    <a:pt x="137" y="16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0" y="2"/>
                  </a:lnTo>
                  <a:lnTo>
                    <a:pt x="0" y="235"/>
                  </a:lnTo>
                  <a:lnTo>
                    <a:pt x="6" y="230"/>
                  </a:lnTo>
                  <a:lnTo>
                    <a:pt x="14" y="227"/>
                  </a:lnTo>
                  <a:lnTo>
                    <a:pt x="35" y="227"/>
                  </a:lnTo>
                  <a:lnTo>
                    <a:pt x="51" y="222"/>
                  </a:lnTo>
                  <a:lnTo>
                    <a:pt x="64" y="203"/>
                  </a:lnTo>
                  <a:lnTo>
                    <a:pt x="67" y="176"/>
                  </a:lnTo>
                  <a:lnTo>
                    <a:pt x="75" y="176"/>
                  </a:lnTo>
                  <a:lnTo>
                    <a:pt x="75" y="168"/>
                  </a:lnTo>
                  <a:lnTo>
                    <a:pt x="131" y="163"/>
                  </a:lnTo>
                  <a:lnTo>
                    <a:pt x="150" y="152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4435" y="2358"/>
              <a:ext cx="538" cy="751"/>
            </a:xfrm>
            <a:custGeom>
              <a:avLst/>
              <a:gdLst>
                <a:gd name="T0" fmla="*/ 393 w 538"/>
                <a:gd name="T1" fmla="*/ 94 h 751"/>
                <a:gd name="T2" fmla="*/ 388 w 538"/>
                <a:gd name="T3" fmla="*/ 88 h 751"/>
                <a:gd name="T4" fmla="*/ 393 w 538"/>
                <a:gd name="T5" fmla="*/ 94 h 751"/>
                <a:gd name="T6" fmla="*/ 313 w 538"/>
                <a:gd name="T7" fmla="*/ 171 h 751"/>
                <a:gd name="T8" fmla="*/ 169 w 538"/>
                <a:gd name="T9" fmla="*/ 500 h 751"/>
                <a:gd name="T10" fmla="*/ 153 w 538"/>
                <a:gd name="T11" fmla="*/ 500 h 751"/>
                <a:gd name="T12" fmla="*/ 147 w 538"/>
                <a:gd name="T13" fmla="*/ 481 h 751"/>
                <a:gd name="T14" fmla="*/ 126 w 538"/>
                <a:gd name="T15" fmla="*/ 468 h 751"/>
                <a:gd name="T16" fmla="*/ 104 w 538"/>
                <a:gd name="T17" fmla="*/ 457 h 751"/>
                <a:gd name="T18" fmla="*/ 99 w 538"/>
                <a:gd name="T19" fmla="*/ 452 h 751"/>
                <a:gd name="T20" fmla="*/ 99 w 538"/>
                <a:gd name="T21" fmla="*/ 436 h 751"/>
                <a:gd name="T22" fmla="*/ 72 w 538"/>
                <a:gd name="T23" fmla="*/ 433 h 751"/>
                <a:gd name="T24" fmla="*/ 67 w 538"/>
                <a:gd name="T25" fmla="*/ 430 h 751"/>
                <a:gd name="T26" fmla="*/ 64 w 538"/>
                <a:gd name="T27" fmla="*/ 422 h 751"/>
                <a:gd name="T28" fmla="*/ 54 w 538"/>
                <a:gd name="T29" fmla="*/ 433 h 751"/>
                <a:gd name="T30" fmla="*/ 46 w 538"/>
                <a:gd name="T31" fmla="*/ 438 h 751"/>
                <a:gd name="T32" fmla="*/ 27 w 538"/>
                <a:gd name="T33" fmla="*/ 433 h 751"/>
                <a:gd name="T34" fmla="*/ 22 w 538"/>
                <a:gd name="T35" fmla="*/ 425 h 751"/>
                <a:gd name="T36" fmla="*/ 19 w 538"/>
                <a:gd name="T37" fmla="*/ 414 h 751"/>
                <a:gd name="T38" fmla="*/ 0 w 538"/>
                <a:gd name="T39" fmla="*/ 412 h 751"/>
                <a:gd name="T40" fmla="*/ 0 w 538"/>
                <a:gd name="T41" fmla="*/ 414 h 751"/>
                <a:gd name="T42" fmla="*/ 6 w 538"/>
                <a:gd name="T43" fmla="*/ 452 h 751"/>
                <a:gd name="T44" fmla="*/ 30 w 538"/>
                <a:gd name="T45" fmla="*/ 473 h 751"/>
                <a:gd name="T46" fmla="*/ 75 w 538"/>
                <a:gd name="T47" fmla="*/ 545 h 751"/>
                <a:gd name="T48" fmla="*/ 110 w 538"/>
                <a:gd name="T49" fmla="*/ 612 h 751"/>
                <a:gd name="T50" fmla="*/ 129 w 538"/>
                <a:gd name="T51" fmla="*/ 642 h 751"/>
                <a:gd name="T52" fmla="*/ 142 w 538"/>
                <a:gd name="T53" fmla="*/ 647 h 751"/>
                <a:gd name="T54" fmla="*/ 158 w 538"/>
                <a:gd name="T55" fmla="*/ 636 h 751"/>
                <a:gd name="T56" fmla="*/ 161 w 538"/>
                <a:gd name="T57" fmla="*/ 634 h 751"/>
                <a:gd name="T58" fmla="*/ 182 w 538"/>
                <a:gd name="T59" fmla="*/ 634 h 751"/>
                <a:gd name="T60" fmla="*/ 187 w 538"/>
                <a:gd name="T61" fmla="*/ 634 h 751"/>
                <a:gd name="T62" fmla="*/ 227 w 538"/>
                <a:gd name="T63" fmla="*/ 666 h 751"/>
                <a:gd name="T64" fmla="*/ 244 w 538"/>
                <a:gd name="T65" fmla="*/ 666 h 751"/>
                <a:gd name="T66" fmla="*/ 249 w 538"/>
                <a:gd name="T67" fmla="*/ 668 h 751"/>
                <a:gd name="T68" fmla="*/ 273 w 538"/>
                <a:gd name="T69" fmla="*/ 687 h 751"/>
                <a:gd name="T70" fmla="*/ 294 w 538"/>
                <a:gd name="T71" fmla="*/ 700 h 751"/>
                <a:gd name="T72" fmla="*/ 318 w 538"/>
                <a:gd name="T73" fmla="*/ 703 h 751"/>
                <a:gd name="T74" fmla="*/ 324 w 538"/>
                <a:gd name="T75" fmla="*/ 709 h 751"/>
                <a:gd name="T76" fmla="*/ 329 w 538"/>
                <a:gd name="T77" fmla="*/ 733 h 751"/>
                <a:gd name="T78" fmla="*/ 326 w 538"/>
                <a:gd name="T79" fmla="*/ 751 h 751"/>
                <a:gd name="T80" fmla="*/ 334 w 538"/>
                <a:gd name="T81" fmla="*/ 751 h 751"/>
                <a:gd name="T82" fmla="*/ 415 w 538"/>
                <a:gd name="T83" fmla="*/ 644 h 751"/>
                <a:gd name="T84" fmla="*/ 415 w 538"/>
                <a:gd name="T85" fmla="*/ 644 h 751"/>
                <a:gd name="T86" fmla="*/ 415 w 538"/>
                <a:gd name="T87" fmla="*/ 644 h 751"/>
                <a:gd name="T88" fmla="*/ 538 w 538"/>
                <a:gd name="T89" fmla="*/ 481 h 751"/>
                <a:gd name="T90" fmla="*/ 538 w 538"/>
                <a:gd name="T91" fmla="*/ 35 h 751"/>
                <a:gd name="T92" fmla="*/ 492 w 538"/>
                <a:gd name="T93" fmla="*/ 0 h 751"/>
                <a:gd name="T94" fmla="*/ 393 w 538"/>
                <a:gd name="T95" fmla="*/ 94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8" h="751">
                  <a:moveTo>
                    <a:pt x="393" y="94"/>
                  </a:moveTo>
                  <a:lnTo>
                    <a:pt x="388" y="88"/>
                  </a:lnTo>
                  <a:lnTo>
                    <a:pt x="393" y="94"/>
                  </a:lnTo>
                  <a:lnTo>
                    <a:pt x="313" y="171"/>
                  </a:lnTo>
                  <a:lnTo>
                    <a:pt x="169" y="500"/>
                  </a:lnTo>
                  <a:lnTo>
                    <a:pt x="153" y="500"/>
                  </a:lnTo>
                  <a:lnTo>
                    <a:pt x="147" y="481"/>
                  </a:lnTo>
                  <a:lnTo>
                    <a:pt x="126" y="468"/>
                  </a:lnTo>
                  <a:lnTo>
                    <a:pt x="104" y="457"/>
                  </a:lnTo>
                  <a:lnTo>
                    <a:pt x="99" y="452"/>
                  </a:lnTo>
                  <a:lnTo>
                    <a:pt x="99" y="436"/>
                  </a:lnTo>
                  <a:lnTo>
                    <a:pt x="72" y="433"/>
                  </a:lnTo>
                  <a:lnTo>
                    <a:pt x="67" y="430"/>
                  </a:lnTo>
                  <a:lnTo>
                    <a:pt x="64" y="422"/>
                  </a:lnTo>
                  <a:lnTo>
                    <a:pt x="54" y="433"/>
                  </a:lnTo>
                  <a:lnTo>
                    <a:pt x="46" y="438"/>
                  </a:lnTo>
                  <a:lnTo>
                    <a:pt x="27" y="433"/>
                  </a:lnTo>
                  <a:lnTo>
                    <a:pt x="22" y="425"/>
                  </a:lnTo>
                  <a:lnTo>
                    <a:pt x="19" y="414"/>
                  </a:lnTo>
                  <a:lnTo>
                    <a:pt x="0" y="412"/>
                  </a:lnTo>
                  <a:lnTo>
                    <a:pt x="0" y="414"/>
                  </a:lnTo>
                  <a:lnTo>
                    <a:pt x="6" y="452"/>
                  </a:lnTo>
                  <a:lnTo>
                    <a:pt x="30" y="473"/>
                  </a:lnTo>
                  <a:lnTo>
                    <a:pt x="75" y="545"/>
                  </a:lnTo>
                  <a:lnTo>
                    <a:pt x="110" y="612"/>
                  </a:lnTo>
                  <a:lnTo>
                    <a:pt x="129" y="642"/>
                  </a:lnTo>
                  <a:lnTo>
                    <a:pt x="142" y="647"/>
                  </a:lnTo>
                  <a:lnTo>
                    <a:pt x="158" y="636"/>
                  </a:lnTo>
                  <a:lnTo>
                    <a:pt x="161" y="634"/>
                  </a:lnTo>
                  <a:lnTo>
                    <a:pt x="182" y="634"/>
                  </a:lnTo>
                  <a:lnTo>
                    <a:pt x="187" y="634"/>
                  </a:lnTo>
                  <a:lnTo>
                    <a:pt x="227" y="666"/>
                  </a:lnTo>
                  <a:lnTo>
                    <a:pt x="244" y="666"/>
                  </a:lnTo>
                  <a:lnTo>
                    <a:pt x="249" y="668"/>
                  </a:lnTo>
                  <a:lnTo>
                    <a:pt x="273" y="687"/>
                  </a:lnTo>
                  <a:lnTo>
                    <a:pt x="294" y="700"/>
                  </a:lnTo>
                  <a:lnTo>
                    <a:pt x="318" y="703"/>
                  </a:lnTo>
                  <a:lnTo>
                    <a:pt x="324" y="709"/>
                  </a:lnTo>
                  <a:lnTo>
                    <a:pt x="329" y="733"/>
                  </a:lnTo>
                  <a:lnTo>
                    <a:pt x="326" y="751"/>
                  </a:lnTo>
                  <a:lnTo>
                    <a:pt x="334" y="751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538" y="481"/>
                  </a:lnTo>
                  <a:lnTo>
                    <a:pt x="538" y="35"/>
                  </a:lnTo>
                  <a:lnTo>
                    <a:pt x="492" y="0"/>
                  </a:lnTo>
                  <a:lnTo>
                    <a:pt x="393" y="94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4026" y="1813"/>
              <a:ext cx="784" cy="1021"/>
            </a:xfrm>
            <a:custGeom>
              <a:avLst/>
              <a:gdLst>
                <a:gd name="T0" fmla="*/ 436 w 784"/>
                <a:gd name="T1" fmla="*/ 943 h 1021"/>
                <a:gd name="T2" fmla="*/ 444 w 784"/>
                <a:gd name="T3" fmla="*/ 965 h 1021"/>
                <a:gd name="T4" fmla="*/ 468 w 784"/>
                <a:gd name="T5" fmla="*/ 946 h 1021"/>
                <a:gd name="T6" fmla="*/ 489 w 784"/>
                <a:gd name="T7" fmla="*/ 965 h 1021"/>
                <a:gd name="T8" fmla="*/ 521 w 784"/>
                <a:gd name="T9" fmla="*/ 973 h 1021"/>
                <a:gd name="T10" fmla="*/ 543 w 784"/>
                <a:gd name="T11" fmla="*/ 1000 h 1021"/>
                <a:gd name="T12" fmla="*/ 570 w 784"/>
                <a:gd name="T13" fmla="*/ 1018 h 1021"/>
                <a:gd name="T14" fmla="*/ 709 w 784"/>
                <a:gd name="T15" fmla="*/ 708 h 1021"/>
                <a:gd name="T16" fmla="*/ 784 w 784"/>
                <a:gd name="T17" fmla="*/ 636 h 1021"/>
                <a:gd name="T18" fmla="*/ 749 w 784"/>
                <a:gd name="T19" fmla="*/ 625 h 1021"/>
                <a:gd name="T20" fmla="*/ 709 w 784"/>
                <a:gd name="T21" fmla="*/ 582 h 1021"/>
                <a:gd name="T22" fmla="*/ 663 w 784"/>
                <a:gd name="T23" fmla="*/ 566 h 1021"/>
                <a:gd name="T24" fmla="*/ 594 w 784"/>
                <a:gd name="T25" fmla="*/ 497 h 1021"/>
                <a:gd name="T26" fmla="*/ 546 w 784"/>
                <a:gd name="T27" fmla="*/ 443 h 1021"/>
                <a:gd name="T28" fmla="*/ 484 w 784"/>
                <a:gd name="T29" fmla="*/ 371 h 1021"/>
                <a:gd name="T30" fmla="*/ 428 w 784"/>
                <a:gd name="T31" fmla="*/ 331 h 1021"/>
                <a:gd name="T32" fmla="*/ 409 w 784"/>
                <a:gd name="T33" fmla="*/ 310 h 1021"/>
                <a:gd name="T34" fmla="*/ 390 w 784"/>
                <a:gd name="T35" fmla="*/ 307 h 1021"/>
                <a:gd name="T36" fmla="*/ 340 w 784"/>
                <a:gd name="T37" fmla="*/ 270 h 1021"/>
                <a:gd name="T38" fmla="*/ 278 w 784"/>
                <a:gd name="T39" fmla="*/ 197 h 1021"/>
                <a:gd name="T40" fmla="*/ 209 w 784"/>
                <a:gd name="T41" fmla="*/ 147 h 1021"/>
                <a:gd name="T42" fmla="*/ 190 w 784"/>
                <a:gd name="T43" fmla="*/ 93 h 1021"/>
                <a:gd name="T44" fmla="*/ 171 w 784"/>
                <a:gd name="T45" fmla="*/ 37 h 1021"/>
                <a:gd name="T46" fmla="*/ 161 w 784"/>
                <a:gd name="T47" fmla="*/ 40 h 1021"/>
                <a:gd name="T48" fmla="*/ 80 w 784"/>
                <a:gd name="T49" fmla="*/ 13 h 1021"/>
                <a:gd name="T50" fmla="*/ 19 w 784"/>
                <a:gd name="T51" fmla="*/ 0 h 1021"/>
                <a:gd name="T52" fmla="*/ 3 w 784"/>
                <a:gd name="T53" fmla="*/ 564 h 1021"/>
                <a:gd name="T54" fmla="*/ 161 w 784"/>
                <a:gd name="T55" fmla="*/ 938 h 1021"/>
                <a:gd name="T56" fmla="*/ 161 w 784"/>
                <a:gd name="T57" fmla="*/ 938 h 1021"/>
                <a:gd name="T58" fmla="*/ 257 w 784"/>
                <a:gd name="T59" fmla="*/ 946 h 1021"/>
                <a:gd name="T60" fmla="*/ 294 w 784"/>
                <a:gd name="T61" fmla="*/ 986 h 1021"/>
                <a:gd name="T62" fmla="*/ 302 w 784"/>
                <a:gd name="T63" fmla="*/ 941 h 1021"/>
                <a:gd name="T64" fmla="*/ 401 w 784"/>
                <a:gd name="T65" fmla="*/ 949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4" h="1021">
                  <a:moveTo>
                    <a:pt x="401" y="941"/>
                  </a:moveTo>
                  <a:lnTo>
                    <a:pt x="436" y="943"/>
                  </a:lnTo>
                  <a:lnTo>
                    <a:pt x="444" y="949"/>
                  </a:lnTo>
                  <a:lnTo>
                    <a:pt x="444" y="965"/>
                  </a:lnTo>
                  <a:lnTo>
                    <a:pt x="455" y="965"/>
                  </a:lnTo>
                  <a:lnTo>
                    <a:pt x="468" y="946"/>
                  </a:lnTo>
                  <a:lnTo>
                    <a:pt x="481" y="949"/>
                  </a:lnTo>
                  <a:lnTo>
                    <a:pt x="489" y="965"/>
                  </a:lnTo>
                  <a:lnTo>
                    <a:pt x="516" y="967"/>
                  </a:lnTo>
                  <a:lnTo>
                    <a:pt x="521" y="973"/>
                  </a:lnTo>
                  <a:lnTo>
                    <a:pt x="524" y="991"/>
                  </a:lnTo>
                  <a:lnTo>
                    <a:pt x="543" y="1000"/>
                  </a:lnTo>
                  <a:lnTo>
                    <a:pt x="567" y="1013"/>
                  </a:lnTo>
                  <a:lnTo>
                    <a:pt x="570" y="1018"/>
                  </a:lnTo>
                  <a:lnTo>
                    <a:pt x="572" y="1021"/>
                  </a:lnTo>
                  <a:lnTo>
                    <a:pt x="709" y="708"/>
                  </a:lnTo>
                  <a:lnTo>
                    <a:pt x="711" y="705"/>
                  </a:lnTo>
                  <a:lnTo>
                    <a:pt x="784" y="636"/>
                  </a:lnTo>
                  <a:lnTo>
                    <a:pt x="754" y="628"/>
                  </a:lnTo>
                  <a:lnTo>
                    <a:pt x="749" y="625"/>
                  </a:lnTo>
                  <a:lnTo>
                    <a:pt x="733" y="604"/>
                  </a:lnTo>
                  <a:lnTo>
                    <a:pt x="709" y="582"/>
                  </a:lnTo>
                  <a:lnTo>
                    <a:pt x="666" y="569"/>
                  </a:lnTo>
                  <a:lnTo>
                    <a:pt x="663" y="566"/>
                  </a:lnTo>
                  <a:lnTo>
                    <a:pt x="626" y="521"/>
                  </a:lnTo>
                  <a:lnTo>
                    <a:pt x="594" y="497"/>
                  </a:lnTo>
                  <a:lnTo>
                    <a:pt x="570" y="475"/>
                  </a:lnTo>
                  <a:lnTo>
                    <a:pt x="546" y="443"/>
                  </a:lnTo>
                  <a:lnTo>
                    <a:pt x="516" y="395"/>
                  </a:lnTo>
                  <a:lnTo>
                    <a:pt x="484" y="371"/>
                  </a:lnTo>
                  <a:lnTo>
                    <a:pt x="465" y="347"/>
                  </a:lnTo>
                  <a:lnTo>
                    <a:pt x="428" y="331"/>
                  </a:lnTo>
                  <a:lnTo>
                    <a:pt x="425" y="328"/>
                  </a:lnTo>
                  <a:lnTo>
                    <a:pt x="409" y="310"/>
                  </a:lnTo>
                  <a:lnTo>
                    <a:pt x="393" y="307"/>
                  </a:lnTo>
                  <a:lnTo>
                    <a:pt x="390" y="307"/>
                  </a:lnTo>
                  <a:lnTo>
                    <a:pt x="364" y="288"/>
                  </a:lnTo>
                  <a:lnTo>
                    <a:pt x="340" y="270"/>
                  </a:lnTo>
                  <a:lnTo>
                    <a:pt x="316" y="251"/>
                  </a:lnTo>
                  <a:lnTo>
                    <a:pt x="278" y="197"/>
                  </a:lnTo>
                  <a:lnTo>
                    <a:pt x="227" y="168"/>
                  </a:lnTo>
                  <a:lnTo>
                    <a:pt x="209" y="147"/>
                  </a:lnTo>
                  <a:lnTo>
                    <a:pt x="206" y="144"/>
                  </a:lnTo>
                  <a:lnTo>
                    <a:pt x="190" y="93"/>
                  </a:lnTo>
                  <a:lnTo>
                    <a:pt x="190" y="61"/>
                  </a:lnTo>
                  <a:lnTo>
                    <a:pt x="171" y="37"/>
                  </a:lnTo>
                  <a:lnTo>
                    <a:pt x="166" y="40"/>
                  </a:lnTo>
                  <a:lnTo>
                    <a:pt x="161" y="40"/>
                  </a:lnTo>
                  <a:lnTo>
                    <a:pt x="110" y="29"/>
                  </a:lnTo>
                  <a:lnTo>
                    <a:pt x="80" y="13"/>
                  </a:lnTo>
                  <a:lnTo>
                    <a:pt x="48" y="5"/>
                  </a:lnTo>
                  <a:lnTo>
                    <a:pt x="19" y="0"/>
                  </a:lnTo>
                  <a:lnTo>
                    <a:pt x="5" y="2"/>
                  </a:lnTo>
                  <a:lnTo>
                    <a:pt x="3" y="564"/>
                  </a:lnTo>
                  <a:lnTo>
                    <a:pt x="0" y="935"/>
                  </a:lnTo>
                  <a:lnTo>
                    <a:pt x="161" y="938"/>
                  </a:lnTo>
                  <a:lnTo>
                    <a:pt x="161" y="946"/>
                  </a:lnTo>
                  <a:lnTo>
                    <a:pt x="161" y="938"/>
                  </a:lnTo>
                  <a:lnTo>
                    <a:pt x="249" y="938"/>
                  </a:lnTo>
                  <a:lnTo>
                    <a:pt x="257" y="946"/>
                  </a:lnTo>
                  <a:lnTo>
                    <a:pt x="257" y="986"/>
                  </a:lnTo>
                  <a:lnTo>
                    <a:pt x="294" y="986"/>
                  </a:lnTo>
                  <a:lnTo>
                    <a:pt x="294" y="949"/>
                  </a:lnTo>
                  <a:lnTo>
                    <a:pt x="302" y="941"/>
                  </a:lnTo>
                  <a:lnTo>
                    <a:pt x="401" y="941"/>
                  </a:lnTo>
                  <a:lnTo>
                    <a:pt x="401" y="949"/>
                  </a:lnTo>
                  <a:lnTo>
                    <a:pt x="401" y="941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4769" y="2866"/>
              <a:ext cx="204" cy="369"/>
            </a:xfrm>
            <a:custGeom>
              <a:avLst/>
              <a:gdLst>
                <a:gd name="T0" fmla="*/ 113 w 204"/>
                <a:gd name="T1" fmla="*/ 163 h 369"/>
                <a:gd name="T2" fmla="*/ 99 w 204"/>
                <a:gd name="T3" fmla="*/ 171 h 369"/>
                <a:gd name="T4" fmla="*/ 86 w 204"/>
                <a:gd name="T5" fmla="*/ 155 h 369"/>
                <a:gd name="T6" fmla="*/ 8 w 204"/>
                <a:gd name="T7" fmla="*/ 257 h 369"/>
                <a:gd name="T8" fmla="*/ 3 w 204"/>
                <a:gd name="T9" fmla="*/ 254 h 369"/>
                <a:gd name="T10" fmla="*/ 8 w 204"/>
                <a:gd name="T11" fmla="*/ 259 h 369"/>
                <a:gd name="T12" fmla="*/ 0 w 204"/>
                <a:gd name="T13" fmla="*/ 267 h 369"/>
                <a:gd name="T14" fmla="*/ 0 w 204"/>
                <a:gd name="T15" fmla="*/ 270 h 369"/>
                <a:gd name="T16" fmla="*/ 8 w 204"/>
                <a:gd name="T17" fmla="*/ 267 h 369"/>
                <a:gd name="T18" fmla="*/ 16 w 204"/>
                <a:gd name="T19" fmla="*/ 275 h 369"/>
                <a:gd name="T20" fmla="*/ 16 w 204"/>
                <a:gd name="T21" fmla="*/ 297 h 369"/>
                <a:gd name="T22" fmla="*/ 33 w 204"/>
                <a:gd name="T23" fmla="*/ 313 h 369"/>
                <a:gd name="T24" fmla="*/ 35 w 204"/>
                <a:gd name="T25" fmla="*/ 321 h 369"/>
                <a:gd name="T26" fmla="*/ 33 w 204"/>
                <a:gd name="T27" fmla="*/ 332 h 369"/>
                <a:gd name="T28" fmla="*/ 49 w 204"/>
                <a:gd name="T29" fmla="*/ 332 h 369"/>
                <a:gd name="T30" fmla="*/ 51 w 204"/>
                <a:gd name="T31" fmla="*/ 332 h 369"/>
                <a:gd name="T32" fmla="*/ 83 w 204"/>
                <a:gd name="T33" fmla="*/ 345 h 369"/>
                <a:gd name="T34" fmla="*/ 110 w 204"/>
                <a:gd name="T35" fmla="*/ 337 h 369"/>
                <a:gd name="T36" fmla="*/ 113 w 204"/>
                <a:gd name="T37" fmla="*/ 337 h 369"/>
                <a:gd name="T38" fmla="*/ 139 w 204"/>
                <a:gd name="T39" fmla="*/ 345 h 369"/>
                <a:gd name="T40" fmla="*/ 158 w 204"/>
                <a:gd name="T41" fmla="*/ 356 h 369"/>
                <a:gd name="T42" fmla="*/ 177 w 204"/>
                <a:gd name="T43" fmla="*/ 369 h 369"/>
                <a:gd name="T44" fmla="*/ 198 w 204"/>
                <a:gd name="T45" fmla="*/ 361 h 369"/>
                <a:gd name="T46" fmla="*/ 204 w 204"/>
                <a:gd name="T47" fmla="*/ 361 h 369"/>
                <a:gd name="T48" fmla="*/ 204 w 204"/>
                <a:gd name="T49" fmla="*/ 361 h 369"/>
                <a:gd name="T50" fmla="*/ 204 w 204"/>
                <a:gd name="T51" fmla="*/ 0 h 369"/>
                <a:gd name="T52" fmla="*/ 97 w 204"/>
                <a:gd name="T53" fmla="*/ 142 h 369"/>
                <a:gd name="T54" fmla="*/ 113 w 204"/>
                <a:gd name="T55" fmla="*/ 1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" h="369">
                  <a:moveTo>
                    <a:pt x="113" y="163"/>
                  </a:moveTo>
                  <a:lnTo>
                    <a:pt x="99" y="171"/>
                  </a:lnTo>
                  <a:lnTo>
                    <a:pt x="86" y="155"/>
                  </a:lnTo>
                  <a:lnTo>
                    <a:pt x="8" y="257"/>
                  </a:lnTo>
                  <a:lnTo>
                    <a:pt x="3" y="254"/>
                  </a:lnTo>
                  <a:lnTo>
                    <a:pt x="8" y="259"/>
                  </a:lnTo>
                  <a:lnTo>
                    <a:pt x="0" y="267"/>
                  </a:lnTo>
                  <a:lnTo>
                    <a:pt x="0" y="270"/>
                  </a:lnTo>
                  <a:lnTo>
                    <a:pt x="8" y="267"/>
                  </a:lnTo>
                  <a:lnTo>
                    <a:pt x="16" y="275"/>
                  </a:lnTo>
                  <a:lnTo>
                    <a:pt x="16" y="297"/>
                  </a:lnTo>
                  <a:lnTo>
                    <a:pt x="33" y="313"/>
                  </a:lnTo>
                  <a:lnTo>
                    <a:pt x="35" y="321"/>
                  </a:lnTo>
                  <a:lnTo>
                    <a:pt x="33" y="332"/>
                  </a:lnTo>
                  <a:lnTo>
                    <a:pt x="49" y="332"/>
                  </a:lnTo>
                  <a:lnTo>
                    <a:pt x="51" y="332"/>
                  </a:lnTo>
                  <a:lnTo>
                    <a:pt x="83" y="345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39" y="345"/>
                  </a:lnTo>
                  <a:lnTo>
                    <a:pt x="158" y="356"/>
                  </a:lnTo>
                  <a:lnTo>
                    <a:pt x="177" y="369"/>
                  </a:lnTo>
                  <a:lnTo>
                    <a:pt x="198" y="361"/>
                  </a:lnTo>
                  <a:lnTo>
                    <a:pt x="204" y="361"/>
                  </a:lnTo>
                  <a:lnTo>
                    <a:pt x="204" y="361"/>
                  </a:lnTo>
                  <a:lnTo>
                    <a:pt x="204" y="0"/>
                  </a:lnTo>
                  <a:lnTo>
                    <a:pt x="97" y="142"/>
                  </a:lnTo>
                  <a:lnTo>
                    <a:pt x="113" y="163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3248" y="1032"/>
              <a:ext cx="987" cy="457"/>
            </a:xfrm>
            <a:custGeom>
              <a:avLst/>
              <a:gdLst>
                <a:gd name="T0" fmla="*/ 16 w 987"/>
                <a:gd name="T1" fmla="*/ 350 h 457"/>
                <a:gd name="T2" fmla="*/ 13 w 987"/>
                <a:gd name="T3" fmla="*/ 444 h 457"/>
                <a:gd name="T4" fmla="*/ 94 w 987"/>
                <a:gd name="T5" fmla="*/ 433 h 457"/>
                <a:gd name="T6" fmla="*/ 99 w 987"/>
                <a:gd name="T7" fmla="*/ 436 h 457"/>
                <a:gd name="T8" fmla="*/ 120 w 987"/>
                <a:gd name="T9" fmla="*/ 446 h 457"/>
                <a:gd name="T10" fmla="*/ 591 w 987"/>
                <a:gd name="T11" fmla="*/ 457 h 457"/>
                <a:gd name="T12" fmla="*/ 602 w 987"/>
                <a:gd name="T13" fmla="*/ 355 h 457"/>
                <a:gd name="T14" fmla="*/ 610 w 987"/>
                <a:gd name="T15" fmla="*/ 347 h 457"/>
                <a:gd name="T16" fmla="*/ 634 w 987"/>
                <a:gd name="T17" fmla="*/ 350 h 457"/>
                <a:gd name="T18" fmla="*/ 652 w 987"/>
                <a:gd name="T19" fmla="*/ 342 h 457"/>
                <a:gd name="T20" fmla="*/ 671 w 987"/>
                <a:gd name="T21" fmla="*/ 323 h 457"/>
                <a:gd name="T22" fmla="*/ 676 w 987"/>
                <a:gd name="T23" fmla="*/ 321 h 457"/>
                <a:gd name="T24" fmla="*/ 695 w 987"/>
                <a:gd name="T25" fmla="*/ 323 h 457"/>
                <a:gd name="T26" fmla="*/ 717 w 987"/>
                <a:gd name="T27" fmla="*/ 313 h 457"/>
                <a:gd name="T28" fmla="*/ 735 w 987"/>
                <a:gd name="T29" fmla="*/ 307 h 457"/>
                <a:gd name="T30" fmla="*/ 738 w 987"/>
                <a:gd name="T31" fmla="*/ 291 h 457"/>
                <a:gd name="T32" fmla="*/ 741 w 987"/>
                <a:gd name="T33" fmla="*/ 265 h 457"/>
                <a:gd name="T34" fmla="*/ 741 w 987"/>
                <a:gd name="T35" fmla="*/ 243 h 457"/>
                <a:gd name="T36" fmla="*/ 746 w 987"/>
                <a:gd name="T37" fmla="*/ 224 h 457"/>
                <a:gd name="T38" fmla="*/ 746 w 987"/>
                <a:gd name="T39" fmla="*/ 184 h 457"/>
                <a:gd name="T40" fmla="*/ 757 w 987"/>
                <a:gd name="T41" fmla="*/ 158 h 457"/>
                <a:gd name="T42" fmla="*/ 762 w 987"/>
                <a:gd name="T43" fmla="*/ 152 h 457"/>
                <a:gd name="T44" fmla="*/ 797 w 987"/>
                <a:gd name="T45" fmla="*/ 147 h 457"/>
                <a:gd name="T46" fmla="*/ 818 w 987"/>
                <a:gd name="T47" fmla="*/ 126 h 457"/>
                <a:gd name="T48" fmla="*/ 824 w 987"/>
                <a:gd name="T49" fmla="*/ 123 h 457"/>
                <a:gd name="T50" fmla="*/ 987 w 987"/>
                <a:gd name="T51" fmla="*/ 126 h 457"/>
                <a:gd name="T52" fmla="*/ 987 w 987"/>
                <a:gd name="T53" fmla="*/ 0 h 457"/>
                <a:gd name="T54" fmla="*/ 27 w 987"/>
                <a:gd name="T55" fmla="*/ 0 h 457"/>
                <a:gd name="T56" fmla="*/ 27 w 987"/>
                <a:gd name="T57" fmla="*/ 11 h 457"/>
                <a:gd name="T58" fmla="*/ 19 w 987"/>
                <a:gd name="T59" fmla="*/ 83 h 457"/>
                <a:gd name="T60" fmla="*/ 16 w 987"/>
                <a:gd name="T61" fmla="*/ 350 h 457"/>
                <a:gd name="T62" fmla="*/ 8 w 987"/>
                <a:gd name="T63" fmla="*/ 350 h 457"/>
                <a:gd name="T64" fmla="*/ 16 w 987"/>
                <a:gd name="T65" fmla="*/ 350 h 457"/>
                <a:gd name="T66" fmla="*/ 0 w 987"/>
                <a:gd name="T67" fmla="*/ 350 h 457"/>
                <a:gd name="T68" fmla="*/ 16 w 987"/>
                <a:gd name="T69" fmla="*/ 35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7" h="457">
                  <a:moveTo>
                    <a:pt x="16" y="350"/>
                  </a:moveTo>
                  <a:lnTo>
                    <a:pt x="13" y="444"/>
                  </a:lnTo>
                  <a:lnTo>
                    <a:pt x="94" y="433"/>
                  </a:lnTo>
                  <a:lnTo>
                    <a:pt x="99" y="436"/>
                  </a:lnTo>
                  <a:lnTo>
                    <a:pt x="120" y="446"/>
                  </a:lnTo>
                  <a:lnTo>
                    <a:pt x="591" y="457"/>
                  </a:lnTo>
                  <a:lnTo>
                    <a:pt x="602" y="355"/>
                  </a:lnTo>
                  <a:lnTo>
                    <a:pt x="610" y="347"/>
                  </a:lnTo>
                  <a:lnTo>
                    <a:pt x="634" y="350"/>
                  </a:lnTo>
                  <a:lnTo>
                    <a:pt x="652" y="342"/>
                  </a:lnTo>
                  <a:lnTo>
                    <a:pt x="671" y="323"/>
                  </a:lnTo>
                  <a:lnTo>
                    <a:pt x="676" y="321"/>
                  </a:lnTo>
                  <a:lnTo>
                    <a:pt x="695" y="323"/>
                  </a:lnTo>
                  <a:lnTo>
                    <a:pt x="717" y="313"/>
                  </a:lnTo>
                  <a:lnTo>
                    <a:pt x="735" y="307"/>
                  </a:lnTo>
                  <a:lnTo>
                    <a:pt x="738" y="291"/>
                  </a:lnTo>
                  <a:lnTo>
                    <a:pt x="741" y="265"/>
                  </a:lnTo>
                  <a:lnTo>
                    <a:pt x="741" y="243"/>
                  </a:lnTo>
                  <a:lnTo>
                    <a:pt x="746" y="224"/>
                  </a:lnTo>
                  <a:lnTo>
                    <a:pt x="746" y="184"/>
                  </a:lnTo>
                  <a:lnTo>
                    <a:pt x="757" y="158"/>
                  </a:lnTo>
                  <a:lnTo>
                    <a:pt x="762" y="152"/>
                  </a:lnTo>
                  <a:lnTo>
                    <a:pt x="797" y="147"/>
                  </a:lnTo>
                  <a:lnTo>
                    <a:pt x="818" y="126"/>
                  </a:lnTo>
                  <a:lnTo>
                    <a:pt x="824" y="123"/>
                  </a:lnTo>
                  <a:lnTo>
                    <a:pt x="987" y="126"/>
                  </a:lnTo>
                  <a:lnTo>
                    <a:pt x="987" y="0"/>
                  </a:lnTo>
                  <a:lnTo>
                    <a:pt x="27" y="0"/>
                  </a:lnTo>
                  <a:lnTo>
                    <a:pt x="27" y="11"/>
                  </a:lnTo>
                  <a:lnTo>
                    <a:pt x="19" y="83"/>
                  </a:lnTo>
                  <a:lnTo>
                    <a:pt x="16" y="350"/>
                  </a:lnTo>
                  <a:lnTo>
                    <a:pt x="8" y="350"/>
                  </a:lnTo>
                  <a:lnTo>
                    <a:pt x="16" y="350"/>
                  </a:lnTo>
                  <a:lnTo>
                    <a:pt x="0" y="350"/>
                  </a:lnTo>
                  <a:lnTo>
                    <a:pt x="16" y="35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4938" y="2315"/>
              <a:ext cx="35" cy="59"/>
            </a:xfrm>
            <a:custGeom>
              <a:avLst/>
              <a:gdLst>
                <a:gd name="T0" fmla="*/ 0 w 35"/>
                <a:gd name="T1" fmla="*/ 32 h 59"/>
                <a:gd name="T2" fmla="*/ 35 w 35"/>
                <a:gd name="T3" fmla="*/ 59 h 59"/>
                <a:gd name="T4" fmla="*/ 35 w 35"/>
                <a:gd name="T5" fmla="*/ 0 h 59"/>
                <a:gd name="T6" fmla="*/ 0 w 35"/>
                <a:gd name="T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9">
                  <a:moveTo>
                    <a:pt x="0" y="32"/>
                  </a:moveTo>
                  <a:lnTo>
                    <a:pt x="35" y="59"/>
                  </a:lnTo>
                  <a:lnTo>
                    <a:pt x="35" y="0"/>
                  </a:lnTo>
                  <a:lnTo>
                    <a:pt x="0" y="32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4211" y="1227"/>
              <a:ext cx="762" cy="1211"/>
            </a:xfrm>
            <a:custGeom>
              <a:avLst/>
              <a:gdLst>
                <a:gd name="T0" fmla="*/ 516 w 762"/>
                <a:gd name="T1" fmla="*/ 0 h 1211"/>
                <a:gd name="T2" fmla="*/ 468 w 762"/>
                <a:gd name="T3" fmla="*/ 54 h 1211"/>
                <a:gd name="T4" fmla="*/ 446 w 762"/>
                <a:gd name="T5" fmla="*/ 120 h 1211"/>
                <a:gd name="T6" fmla="*/ 427 w 762"/>
                <a:gd name="T7" fmla="*/ 179 h 1211"/>
                <a:gd name="T8" fmla="*/ 406 w 762"/>
                <a:gd name="T9" fmla="*/ 203 h 1211"/>
                <a:gd name="T10" fmla="*/ 398 w 762"/>
                <a:gd name="T11" fmla="*/ 259 h 1211"/>
                <a:gd name="T12" fmla="*/ 390 w 762"/>
                <a:gd name="T13" fmla="*/ 281 h 1211"/>
                <a:gd name="T14" fmla="*/ 427 w 762"/>
                <a:gd name="T15" fmla="*/ 324 h 1211"/>
                <a:gd name="T16" fmla="*/ 435 w 762"/>
                <a:gd name="T17" fmla="*/ 334 h 1211"/>
                <a:gd name="T18" fmla="*/ 435 w 762"/>
                <a:gd name="T19" fmla="*/ 345 h 1211"/>
                <a:gd name="T20" fmla="*/ 371 w 762"/>
                <a:gd name="T21" fmla="*/ 396 h 1211"/>
                <a:gd name="T22" fmla="*/ 318 w 762"/>
                <a:gd name="T23" fmla="*/ 409 h 1211"/>
                <a:gd name="T24" fmla="*/ 272 w 762"/>
                <a:gd name="T25" fmla="*/ 409 h 1211"/>
                <a:gd name="T26" fmla="*/ 232 w 762"/>
                <a:gd name="T27" fmla="*/ 468 h 1211"/>
                <a:gd name="T28" fmla="*/ 232 w 762"/>
                <a:gd name="T29" fmla="*/ 492 h 1211"/>
                <a:gd name="T30" fmla="*/ 213 w 762"/>
                <a:gd name="T31" fmla="*/ 503 h 1211"/>
                <a:gd name="T32" fmla="*/ 171 w 762"/>
                <a:gd name="T33" fmla="*/ 527 h 1211"/>
                <a:gd name="T34" fmla="*/ 160 w 762"/>
                <a:gd name="T35" fmla="*/ 497 h 1211"/>
                <a:gd name="T36" fmla="*/ 112 w 762"/>
                <a:gd name="T37" fmla="*/ 484 h 1211"/>
                <a:gd name="T38" fmla="*/ 66 w 762"/>
                <a:gd name="T39" fmla="*/ 500 h 1211"/>
                <a:gd name="T40" fmla="*/ 58 w 762"/>
                <a:gd name="T41" fmla="*/ 519 h 1211"/>
                <a:gd name="T42" fmla="*/ 34 w 762"/>
                <a:gd name="T43" fmla="*/ 556 h 1211"/>
                <a:gd name="T44" fmla="*/ 37 w 762"/>
                <a:gd name="T45" fmla="*/ 588 h 1211"/>
                <a:gd name="T46" fmla="*/ 0 w 762"/>
                <a:gd name="T47" fmla="*/ 615 h 1211"/>
                <a:gd name="T48" fmla="*/ 21 w 762"/>
                <a:gd name="T49" fmla="*/ 644 h 1211"/>
                <a:gd name="T50" fmla="*/ 37 w 762"/>
                <a:gd name="T51" fmla="*/ 725 h 1211"/>
                <a:gd name="T52" fmla="*/ 101 w 762"/>
                <a:gd name="T53" fmla="*/ 770 h 1211"/>
                <a:gd name="T54" fmla="*/ 141 w 762"/>
                <a:gd name="T55" fmla="*/ 826 h 1211"/>
                <a:gd name="T56" fmla="*/ 160 w 762"/>
                <a:gd name="T57" fmla="*/ 848 h 1211"/>
                <a:gd name="T58" fmla="*/ 189 w 762"/>
                <a:gd name="T59" fmla="*/ 864 h 1211"/>
                <a:gd name="T60" fmla="*/ 230 w 762"/>
                <a:gd name="T61" fmla="*/ 882 h 1211"/>
                <a:gd name="T62" fmla="*/ 251 w 762"/>
                <a:gd name="T63" fmla="*/ 904 h 1211"/>
                <a:gd name="T64" fmla="*/ 291 w 762"/>
                <a:gd name="T65" fmla="*/ 920 h 1211"/>
                <a:gd name="T66" fmla="*/ 342 w 762"/>
                <a:gd name="T67" fmla="*/ 968 h 1211"/>
                <a:gd name="T68" fmla="*/ 374 w 762"/>
                <a:gd name="T69" fmla="*/ 1021 h 1211"/>
                <a:gd name="T70" fmla="*/ 419 w 762"/>
                <a:gd name="T71" fmla="*/ 1070 h 1211"/>
                <a:gd name="T72" fmla="*/ 489 w 762"/>
                <a:gd name="T73" fmla="*/ 1139 h 1211"/>
                <a:gd name="T74" fmla="*/ 532 w 762"/>
                <a:gd name="T75" fmla="*/ 1155 h 1211"/>
                <a:gd name="T76" fmla="*/ 577 w 762"/>
                <a:gd name="T77" fmla="*/ 1198 h 1211"/>
                <a:gd name="T78" fmla="*/ 711 w 762"/>
                <a:gd name="T79" fmla="*/ 1115 h 1211"/>
                <a:gd name="T80" fmla="*/ 711 w 762"/>
                <a:gd name="T81" fmla="*/ 1115 h 1211"/>
                <a:gd name="T82" fmla="*/ 762 w 762"/>
                <a:gd name="T83" fmla="*/ 1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1211">
                  <a:moveTo>
                    <a:pt x="762" y="104"/>
                  </a:moveTo>
                  <a:lnTo>
                    <a:pt x="516" y="0"/>
                  </a:lnTo>
                  <a:lnTo>
                    <a:pt x="492" y="11"/>
                  </a:lnTo>
                  <a:lnTo>
                    <a:pt x="468" y="54"/>
                  </a:lnTo>
                  <a:lnTo>
                    <a:pt x="451" y="91"/>
                  </a:lnTo>
                  <a:lnTo>
                    <a:pt x="446" y="120"/>
                  </a:lnTo>
                  <a:lnTo>
                    <a:pt x="435" y="139"/>
                  </a:lnTo>
                  <a:lnTo>
                    <a:pt x="427" y="179"/>
                  </a:lnTo>
                  <a:lnTo>
                    <a:pt x="425" y="182"/>
                  </a:lnTo>
                  <a:lnTo>
                    <a:pt x="406" y="203"/>
                  </a:lnTo>
                  <a:lnTo>
                    <a:pt x="398" y="235"/>
                  </a:lnTo>
                  <a:lnTo>
                    <a:pt x="398" y="259"/>
                  </a:lnTo>
                  <a:lnTo>
                    <a:pt x="398" y="265"/>
                  </a:lnTo>
                  <a:lnTo>
                    <a:pt x="390" y="281"/>
                  </a:lnTo>
                  <a:lnTo>
                    <a:pt x="411" y="316"/>
                  </a:lnTo>
                  <a:lnTo>
                    <a:pt x="427" y="324"/>
                  </a:lnTo>
                  <a:lnTo>
                    <a:pt x="430" y="326"/>
                  </a:lnTo>
                  <a:lnTo>
                    <a:pt x="435" y="334"/>
                  </a:lnTo>
                  <a:lnTo>
                    <a:pt x="430" y="337"/>
                  </a:lnTo>
                  <a:lnTo>
                    <a:pt x="435" y="345"/>
                  </a:lnTo>
                  <a:lnTo>
                    <a:pt x="398" y="369"/>
                  </a:lnTo>
                  <a:lnTo>
                    <a:pt x="371" y="396"/>
                  </a:lnTo>
                  <a:lnTo>
                    <a:pt x="369" y="396"/>
                  </a:lnTo>
                  <a:lnTo>
                    <a:pt x="318" y="409"/>
                  </a:lnTo>
                  <a:lnTo>
                    <a:pt x="299" y="406"/>
                  </a:lnTo>
                  <a:lnTo>
                    <a:pt x="272" y="409"/>
                  </a:lnTo>
                  <a:lnTo>
                    <a:pt x="246" y="431"/>
                  </a:lnTo>
                  <a:lnTo>
                    <a:pt x="232" y="468"/>
                  </a:lnTo>
                  <a:lnTo>
                    <a:pt x="232" y="489"/>
                  </a:lnTo>
                  <a:lnTo>
                    <a:pt x="232" y="492"/>
                  </a:lnTo>
                  <a:lnTo>
                    <a:pt x="219" y="508"/>
                  </a:lnTo>
                  <a:lnTo>
                    <a:pt x="213" y="503"/>
                  </a:lnTo>
                  <a:lnTo>
                    <a:pt x="216" y="511"/>
                  </a:lnTo>
                  <a:lnTo>
                    <a:pt x="171" y="527"/>
                  </a:lnTo>
                  <a:lnTo>
                    <a:pt x="160" y="519"/>
                  </a:lnTo>
                  <a:lnTo>
                    <a:pt x="160" y="497"/>
                  </a:lnTo>
                  <a:lnTo>
                    <a:pt x="141" y="484"/>
                  </a:lnTo>
                  <a:lnTo>
                    <a:pt x="112" y="484"/>
                  </a:lnTo>
                  <a:lnTo>
                    <a:pt x="85" y="497"/>
                  </a:lnTo>
                  <a:lnTo>
                    <a:pt x="66" y="500"/>
                  </a:lnTo>
                  <a:lnTo>
                    <a:pt x="61" y="513"/>
                  </a:lnTo>
                  <a:lnTo>
                    <a:pt x="58" y="519"/>
                  </a:lnTo>
                  <a:lnTo>
                    <a:pt x="34" y="529"/>
                  </a:lnTo>
                  <a:lnTo>
                    <a:pt x="34" y="556"/>
                  </a:lnTo>
                  <a:lnTo>
                    <a:pt x="42" y="580"/>
                  </a:lnTo>
                  <a:lnTo>
                    <a:pt x="37" y="588"/>
                  </a:lnTo>
                  <a:lnTo>
                    <a:pt x="16" y="602"/>
                  </a:lnTo>
                  <a:lnTo>
                    <a:pt x="0" y="615"/>
                  </a:lnTo>
                  <a:lnTo>
                    <a:pt x="18" y="639"/>
                  </a:lnTo>
                  <a:lnTo>
                    <a:pt x="21" y="644"/>
                  </a:lnTo>
                  <a:lnTo>
                    <a:pt x="21" y="676"/>
                  </a:lnTo>
                  <a:lnTo>
                    <a:pt x="37" y="725"/>
                  </a:lnTo>
                  <a:lnTo>
                    <a:pt x="53" y="743"/>
                  </a:lnTo>
                  <a:lnTo>
                    <a:pt x="101" y="770"/>
                  </a:lnTo>
                  <a:lnTo>
                    <a:pt x="104" y="773"/>
                  </a:lnTo>
                  <a:lnTo>
                    <a:pt x="141" y="826"/>
                  </a:lnTo>
                  <a:lnTo>
                    <a:pt x="165" y="842"/>
                  </a:lnTo>
                  <a:lnTo>
                    <a:pt x="160" y="848"/>
                  </a:lnTo>
                  <a:lnTo>
                    <a:pt x="165" y="842"/>
                  </a:lnTo>
                  <a:lnTo>
                    <a:pt x="189" y="864"/>
                  </a:lnTo>
                  <a:lnTo>
                    <a:pt x="213" y="880"/>
                  </a:lnTo>
                  <a:lnTo>
                    <a:pt x="230" y="882"/>
                  </a:lnTo>
                  <a:lnTo>
                    <a:pt x="235" y="885"/>
                  </a:lnTo>
                  <a:lnTo>
                    <a:pt x="251" y="904"/>
                  </a:lnTo>
                  <a:lnTo>
                    <a:pt x="288" y="917"/>
                  </a:lnTo>
                  <a:lnTo>
                    <a:pt x="291" y="920"/>
                  </a:lnTo>
                  <a:lnTo>
                    <a:pt x="310" y="947"/>
                  </a:lnTo>
                  <a:lnTo>
                    <a:pt x="342" y="968"/>
                  </a:lnTo>
                  <a:lnTo>
                    <a:pt x="345" y="971"/>
                  </a:lnTo>
                  <a:lnTo>
                    <a:pt x="374" y="1021"/>
                  </a:lnTo>
                  <a:lnTo>
                    <a:pt x="395" y="1053"/>
                  </a:lnTo>
                  <a:lnTo>
                    <a:pt x="419" y="1070"/>
                  </a:lnTo>
                  <a:lnTo>
                    <a:pt x="451" y="1096"/>
                  </a:lnTo>
                  <a:lnTo>
                    <a:pt x="489" y="1139"/>
                  </a:lnTo>
                  <a:lnTo>
                    <a:pt x="529" y="1152"/>
                  </a:lnTo>
                  <a:lnTo>
                    <a:pt x="532" y="1155"/>
                  </a:lnTo>
                  <a:lnTo>
                    <a:pt x="561" y="1179"/>
                  </a:lnTo>
                  <a:lnTo>
                    <a:pt x="577" y="1198"/>
                  </a:lnTo>
                  <a:lnTo>
                    <a:pt x="609" y="1211"/>
                  </a:lnTo>
                  <a:lnTo>
                    <a:pt x="711" y="1115"/>
                  </a:lnTo>
                  <a:lnTo>
                    <a:pt x="716" y="1120"/>
                  </a:lnTo>
                  <a:lnTo>
                    <a:pt x="711" y="1115"/>
                  </a:lnTo>
                  <a:lnTo>
                    <a:pt x="762" y="1067"/>
                  </a:lnTo>
                  <a:lnTo>
                    <a:pt x="762" y="104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2836" y="1171"/>
              <a:ext cx="1781" cy="2008"/>
            </a:xfrm>
            <a:custGeom>
              <a:avLst/>
              <a:gdLst>
                <a:gd name="T0" fmla="*/ 522 w 1781"/>
                <a:gd name="T1" fmla="*/ 2008 h 2008"/>
                <a:gd name="T2" fmla="*/ 572 w 1781"/>
                <a:gd name="T3" fmla="*/ 1962 h 2008"/>
                <a:gd name="T4" fmla="*/ 920 w 1781"/>
                <a:gd name="T5" fmla="*/ 1583 h 2008"/>
                <a:gd name="T6" fmla="*/ 944 w 1781"/>
                <a:gd name="T7" fmla="*/ 1575 h 2008"/>
                <a:gd name="T8" fmla="*/ 1185 w 1781"/>
                <a:gd name="T9" fmla="*/ 631 h 2008"/>
                <a:gd name="T10" fmla="*/ 1276 w 1781"/>
                <a:gd name="T11" fmla="*/ 639 h 2008"/>
                <a:gd name="T12" fmla="*/ 1380 w 1781"/>
                <a:gd name="T13" fmla="*/ 644 h 2008"/>
                <a:gd name="T14" fmla="*/ 1393 w 1781"/>
                <a:gd name="T15" fmla="*/ 580 h 2008"/>
                <a:gd name="T16" fmla="*/ 1433 w 1781"/>
                <a:gd name="T17" fmla="*/ 540 h 2008"/>
                <a:gd name="T18" fmla="*/ 1519 w 1781"/>
                <a:gd name="T19" fmla="*/ 524 h 2008"/>
                <a:gd name="T20" fmla="*/ 1551 w 1781"/>
                <a:gd name="T21" fmla="*/ 564 h 2008"/>
                <a:gd name="T22" fmla="*/ 1605 w 1781"/>
                <a:gd name="T23" fmla="*/ 481 h 2008"/>
                <a:gd name="T24" fmla="*/ 1671 w 1781"/>
                <a:gd name="T25" fmla="*/ 446 h 2008"/>
                <a:gd name="T26" fmla="*/ 1762 w 1781"/>
                <a:gd name="T27" fmla="*/ 414 h 2008"/>
                <a:gd name="T28" fmla="*/ 1714 w 1781"/>
                <a:gd name="T29" fmla="*/ 382 h 2008"/>
                <a:gd name="T30" fmla="*/ 1599 w 1781"/>
                <a:gd name="T31" fmla="*/ 345 h 2008"/>
                <a:gd name="T32" fmla="*/ 1548 w 1781"/>
                <a:gd name="T33" fmla="*/ 283 h 2008"/>
                <a:gd name="T34" fmla="*/ 1465 w 1781"/>
                <a:gd name="T35" fmla="*/ 259 h 2008"/>
                <a:gd name="T36" fmla="*/ 1399 w 1781"/>
                <a:gd name="T37" fmla="*/ 219 h 2008"/>
                <a:gd name="T38" fmla="*/ 1211 w 1781"/>
                <a:gd name="T39" fmla="*/ 24 h 2008"/>
                <a:gd name="T40" fmla="*/ 1169 w 1781"/>
                <a:gd name="T41" fmla="*/ 107 h 2008"/>
                <a:gd name="T42" fmla="*/ 1155 w 1781"/>
                <a:gd name="T43" fmla="*/ 182 h 2008"/>
                <a:gd name="T44" fmla="*/ 1091 w 1781"/>
                <a:gd name="T45" fmla="*/ 198 h 2008"/>
                <a:gd name="T46" fmla="*/ 1030 w 1781"/>
                <a:gd name="T47" fmla="*/ 225 h 2008"/>
                <a:gd name="T48" fmla="*/ 1038 w 1781"/>
                <a:gd name="T49" fmla="*/ 396 h 2008"/>
                <a:gd name="T50" fmla="*/ 1070 w 1781"/>
                <a:gd name="T51" fmla="*/ 478 h 2008"/>
                <a:gd name="T52" fmla="*/ 1096 w 1781"/>
                <a:gd name="T53" fmla="*/ 559 h 2008"/>
                <a:gd name="T54" fmla="*/ 1126 w 1781"/>
                <a:gd name="T55" fmla="*/ 607 h 2008"/>
                <a:gd name="T56" fmla="*/ 1088 w 1781"/>
                <a:gd name="T57" fmla="*/ 679 h 2008"/>
                <a:gd name="T58" fmla="*/ 949 w 1781"/>
                <a:gd name="T59" fmla="*/ 810 h 2008"/>
                <a:gd name="T60" fmla="*/ 957 w 1781"/>
                <a:gd name="T61" fmla="*/ 877 h 2008"/>
                <a:gd name="T62" fmla="*/ 933 w 1781"/>
                <a:gd name="T63" fmla="*/ 962 h 2008"/>
                <a:gd name="T64" fmla="*/ 928 w 1781"/>
                <a:gd name="T65" fmla="*/ 1048 h 2008"/>
                <a:gd name="T66" fmla="*/ 856 w 1781"/>
                <a:gd name="T67" fmla="*/ 1099 h 2008"/>
                <a:gd name="T68" fmla="*/ 741 w 1781"/>
                <a:gd name="T69" fmla="*/ 1195 h 2008"/>
                <a:gd name="T70" fmla="*/ 626 w 1781"/>
                <a:gd name="T71" fmla="*/ 1307 h 2008"/>
                <a:gd name="T72" fmla="*/ 564 w 1781"/>
                <a:gd name="T73" fmla="*/ 1377 h 2008"/>
                <a:gd name="T74" fmla="*/ 498 w 1781"/>
                <a:gd name="T75" fmla="*/ 1460 h 2008"/>
                <a:gd name="T76" fmla="*/ 441 w 1781"/>
                <a:gd name="T77" fmla="*/ 1489 h 2008"/>
                <a:gd name="T78" fmla="*/ 420 w 1781"/>
                <a:gd name="T79" fmla="*/ 1564 h 2008"/>
                <a:gd name="T80" fmla="*/ 278 w 1781"/>
                <a:gd name="T81" fmla="*/ 1612 h 2008"/>
                <a:gd name="T82" fmla="*/ 217 w 1781"/>
                <a:gd name="T83" fmla="*/ 1666 h 2008"/>
                <a:gd name="T84" fmla="*/ 166 w 1781"/>
                <a:gd name="T85" fmla="*/ 1692 h 2008"/>
                <a:gd name="T86" fmla="*/ 59 w 1781"/>
                <a:gd name="T87" fmla="*/ 1781 h 2008"/>
                <a:gd name="T88" fmla="*/ 48 w 1781"/>
                <a:gd name="T89" fmla="*/ 1821 h 2008"/>
                <a:gd name="T90" fmla="*/ 0 w 1781"/>
                <a:gd name="T91" fmla="*/ 1885 h 2008"/>
                <a:gd name="T92" fmla="*/ 40 w 1781"/>
                <a:gd name="T93" fmla="*/ 1954 h 2008"/>
                <a:gd name="T94" fmla="*/ 198 w 1781"/>
                <a:gd name="T95" fmla="*/ 1984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1" h="2008">
                  <a:moveTo>
                    <a:pt x="391" y="1981"/>
                  </a:moveTo>
                  <a:lnTo>
                    <a:pt x="514" y="1984"/>
                  </a:lnTo>
                  <a:lnTo>
                    <a:pt x="519" y="1992"/>
                  </a:lnTo>
                  <a:lnTo>
                    <a:pt x="522" y="2008"/>
                  </a:lnTo>
                  <a:lnTo>
                    <a:pt x="535" y="2008"/>
                  </a:lnTo>
                  <a:lnTo>
                    <a:pt x="543" y="1989"/>
                  </a:lnTo>
                  <a:lnTo>
                    <a:pt x="546" y="1986"/>
                  </a:lnTo>
                  <a:lnTo>
                    <a:pt x="572" y="1962"/>
                  </a:lnTo>
                  <a:lnTo>
                    <a:pt x="575" y="1962"/>
                  </a:lnTo>
                  <a:lnTo>
                    <a:pt x="776" y="1901"/>
                  </a:lnTo>
                  <a:lnTo>
                    <a:pt x="907" y="1866"/>
                  </a:lnTo>
                  <a:lnTo>
                    <a:pt x="920" y="1583"/>
                  </a:lnTo>
                  <a:lnTo>
                    <a:pt x="933" y="1580"/>
                  </a:lnTo>
                  <a:lnTo>
                    <a:pt x="936" y="1585"/>
                  </a:lnTo>
                  <a:lnTo>
                    <a:pt x="939" y="1583"/>
                  </a:lnTo>
                  <a:lnTo>
                    <a:pt x="944" y="1575"/>
                  </a:lnTo>
                  <a:lnTo>
                    <a:pt x="1174" y="1577"/>
                  </a:lnTo>
                  <a:lnTo>
                    <a:pt x="1177" y="1203"/>
                  </a:lnTo>
                  <a:lnTo>
                    <a:pt x="1179" y="639"/>
                  </a:lnTo>
                  <a:lnTo>
                    <a:pt x="1185" y="631"/>
                  </a:lnTo>
                  <a:lnTo>
                    <a:pt x="1203" y="626"/>
                  </a:lnTo>
                  <a:lnTo>
                    <a:pt x="1209" y="626"/>
                  </a:lnTo>
                  <a:lnTo>
                    <a:pt x="1241" y="634"/>
                  </a:lnTo>
                  <a:lnTo>
                    <a:pt x="1276" y="639"/>
                  </a:lnTo>
                  <a:lnTo>
                    <a:pt x="1308" y="658"/>
                  </a:lnTo>
                  <a:lnTo>
                    <a:pt x="1353" y="666"/>
                  </a:lnTo>
                  <a:lnTo>
                    <a:pt x="1359" y="663"/>
                  </a:lnTo>
                  <a:lnTo>
                    <a:pt x="1380" y="644"/>
                  </a:lnTo>
                  <a:lnTo>
                    <a:pt x="1399" y="634"/>
                  </a:lnTo>
                  <a:lnTo>
                    <a:pt x="1393" y="618"/>
                  </a:lnTo>
                  <a:lnTo>
                    <a:pt x="1393" y="612"/>
                  </a:lnTo>
                  <a:lnTo>
                    <a:pt x="1393" y="580"/>
                  </a:lnTo>
                  <a:lnTo>
                    <a:pt x="1399" y="572"/>
                  </a:lnTo>
                  <a:lnTo>
                    <a:pt x="1423" y="561"/>
                  </a:lnTo>
                  <a:lnTo>
                    <a:pt x="1428" y="545"/>
                  </a:lnTo>
                  <a:lnTo>
                    <a:pt x="1433" y="540"/>
                  </a:lnTo>
                  <a:lnTo>
                    <a:pt x="1455" y="537"/>
                  </a:lnTo>
                  <a:lnTo>
                    <a:pt x="1482" y="524"/>
                  </a:lnTo>
                  <a:lnTo>
                    <a:pt x="1484" y="524"/>
                  </a:lnTo>
                  <a:lnTo>
                    <a:pt x="1519" y="524"/>
                  </a:lnTo>
                  <a:lnTo>
                    <a:pt x="1524" y="527"/>
                  </a:lnTo>
                  <a:lnTo>
                    <a:pt x="1548" y="543"/>
                  </a:lnTo>
                  <a:lnTo>
                    <a:pt x="1554" y="551"/>
                  </a:lnTo>
                  <a:lnTo>
                    <a:pt x="1551" y="564"/>
                  </a:lnTo>
                  <a:lnTo>
                    <a:pt x="1583" y="553"/>
                  </a:lnTo>
                  <a:lnTo>
                    <a:pt x="1591" y="543"/>
                  </a:lnTo>
                  <a:lnTo>
                    <a:pt x="1594" y="521"/>
                  </a:lnTo>
                  <a:lnTo>
                    <a:pt x="1605" y="481"/>
                  </a:lnTo>
                  <a:lnTo>
                    <a:pt x="1607" y="476"/>
                  </a:lnTo>
                  <a:lnTo>
                    <a:pt x="1639" y="449"/>
                  </a:lnTo>
                  <a:lnTo>
                    <a:pt x="1645" y="449"/>
                  </a:lnTo>
                  <a:lnTo>
                    <a:pt x="1671" y="446"/>
                  </a:lnTo>
                  <a:lnTo>
                    <a:pt x="1674" y="446"/>
                  </a:lnTo>
                  <a:lnTo>
                    <a:pt x="1693" y="449"/>
                  </a:lnTo>
                  <a:lnTo>
                    <a:pt x="1738" y="438"/>
                  </a:lnTo>
                  <a:lnTo>
                    <a:pt x="1762" y="414"/>
                  </a:lnTo>
                  <a:lnTo>
                    <a:pt x="1781" y="401"/>
                  </a:lnTo>
                  <a:lnTo>
                    <a:pt x="1754" y="401"/>
                  </a:lnTo>
                  <a:lnTo>
                    <a:pt x="1752" y="401"/>
                  </a:lnTo>
                  <a:lnTo>
                    <a:pt x="1714" y="382"/>
                  </a:lnTo>
                  <a:lnTo>
                    <a:pt x="1693" y="390"/>
                  </a:lnTo>
                  <a:lnTo>
                    <a:pt x="1687" y="388"/>
                  </a:lnTo>
                  <a:lnTo>
                    <a:pt x="1647" y="366"/>
                  </a:lnTo>
                  <a:lnTo>
                    <a:pt x="1599" y="345"/>
                  </a:lnTo>
                  <a:lnTo>
                    <a:pt x="1597" y="342"/>
                  </a:lnTo>
                  <a:lnTo>
                    <a:pt x="1583" y="313"/>
                  </a:lnTo>
                  <a:lnTo>
                    <a:pt x="1570" y="294"/>
                  </a:lnTo>
                  <a:lnTo>
                    <a:pt x="1548" y="283"/>
                  </a:lnTo>
                  <a:lnTo>
                    <a:pt x="1516" y="259"/>
                  </a:lnTo>
                  <a:lnTo>
                    <a:pt x="1490" y="262"/>
                  </a:lnTo>
                  <a:lnTo>
                    <a:pt x="1468" y="262"/>
                  </a:lnTo>
                  <a:lnTo>
                    <a:pt x="1465" y="259"/>
                  </a:lnTo>
                  <a:lnTo>
                    <a:pt x="1447" y="251"/>
                  </a:lnTo>
                  <a:lnTo>
                    <a:pt x="1425" y="241"/>
                  </a:lnTo>
                  <a:lnTo>
                    <a:pt x="1401" y="227"/>
                  </a:lnTo>
                  <a:lnTo>
                    <a:pt x="1399" y="219"/>
                  </a:lnTo>
                  <a:lnTo>
                    <a:pt x="1399" y="3"/>
                  </a:lnTo>
                  <a:lnTo>
                    <a:pt x="1238" y="0"/>
                  </a:lnTo>
                  <a:lnTo>
                    <a:pt x="1217" y="21"/>
                  </a:lnTo>
                  <a:lnTo>
                    <a:pt x="1211" y="24"/>
                  </a:lnTo>
                  <a:lnTo>
                    <a:pt x="1182" y="29"/>
                  </a:lnTo>
                  <a:lnTo>
                    <a:pt x="1174" y="51"/>
                  </a:lnTo>
                  <a:lnTo>
                    <a:pt x="1171" y="88"/>
                  </a:lnTo>
                  <a:lnTo>
                    <a:pt x="1169" y="107"/>
                  </a:lnTo>
                  <a:lnTo>
                    <a:pt x="1169" y="126"/>
                  </a:lnTo>
                  <a:lnTo>
                    <a:pt x="1166" y="155"/>
                  </a:lnTo>
                  <a:lnTo>
                    <a:pt x="1161" y="176"/>
                  </a:lnTo>
                  <a:lnTo>
                    <a:pt x="1155" y="182"/>
                  </a:lnTo>
                  <a:lnTo>
                    <a:pt x="1134" y="190"/>
                  </a:lnTo>
                  <a:lnTo>
                    <a:pt x="1113" y="200"/>
                  </a:lnTo>
                  <a:lnTo>
                    <a:pt x="1107" y="200"/>
                  </a:lnTo>
                  <a:lnTo>
                    <a:pt x="1091" y="198"/>
                  </a:lnTo>
                  <a:lnTo>
                    <a:pt x="1072" y="216"/>
                  </a:lnTo>
                  <a:lnTo>
                    <a:pt x="1051" y="225"/>
                  </a:lnTo>
                  <a:lnTo>
                    <a:pt x="1048" y="227"/>
                  </a:lnTo>
                  <a:lnTo>
                    <a:pt x="1030" y="225"/>
                  </a:lnTo>
                  <a:lnTo>
                    <a:pt x="1019" y="326"/>
                  </a:lnTo>
                  <a:lnTo>
                    <a:pt x="1022" y="382"/>
                  </a:lnTo>
                  <a:lnTo>
                    <a:pt x="1035" y="390"/>
                  </a:lnTo>
                  <a:lnTo>
                    <a:pt x="1038" y="396"/>
                  </a:lnTo>
                  <a:lnTo>
                    <a:pt x="1054" y="430"/>
                  </a:lnTo>
                  <a:lnTo>
                    <a:pt x="1062" y="452"/>
                  </a:lnTo>
                  <a:lnTo>
                    <a:pt x="1070" y="476"/>
                  </a:lnTo>
                  <a:lnTo>
                    <a:pt x="1070" y="478"/>
                  </a:lnTo>
                  <a:lnTo>
                    <a:pt x="1067" y="505"/>
                  </a:lnTo>
                  <a:lnTo>
                    <a:pt x="1072" y="524"/>
                  </a:lnTo>
                  <a:lnTo>
                    <a:pt x="1083" y="540"/>
                  </a:lnTo>
                  <a:lnTo>
                    <a:pt x="1096" y="559"/>
                  </a:lnTo>
                  <a:lnTo>
                    <a:pt x="1121" y="569"/>
                  </a:lnTo>
                  <a:lnTo>
                    <a:pt x="1126" y="575"/>
                  </a:lnTo>
                  <a:lnTo>
                    <a:pt x="1126" y="601"/>
                  </a:lnTo>
                  <a:lnTo>
                    <a:pt x="1126" y="607"/>
                  </a:lnTo>
                  <a:lnTo>
                    <a:pt x="1105" y="634"/>
                  </a:lnTo>
                  <a:lnTo>
                    <a:pt x="1107" y="650"/>
                  </a:lnTo>
                  <a:lnTo>
                    <a:pt x="1107" y="658"/>
                  </a:lnTo>
                  <a:lnTo>
                    <a:pt x="1088" y="679"/>
                  </a:lnTo>
                  <a:lnTo>
                    <a:pt x="1067" y="695"/>
                  </a:lnTo>
                  <a:lnTo>
                    <a:pt x="1019" y="751"/>
                  </a:lnTo>
                  <a:lnTo>
                    <a:pt x="973" y="778"/>
                  </a:lnTo>
                  <a:lnTo>
                    <a:pt x="949" y="810"/>
                  </a:lnTo>
                  <a:lnTo>
                    <a:pt x="949" y="810"/>
                  </a:lnTo>
                  <a:lnTo>
                    <a:pt x="949" y="815"/>
                  </a:lnTo>
                  <a:lnTo>
                    <a:pt x="957" y="855"/>
                  </a:lnTo>
                  <a:lnTo>
                    <a:pt x="957" y="877"/>
                  </a:lnTo>
                  <a:lnTo>
                    <a:pt x="960" y="904"/>
                  </a:lnTo>
                  <a:lnTo>
                    <a:pt x="957" y="909"/>
                  </a:lnTo>
                  <a:lnTo>
                    <a:pt x="931" y="941"/>
                  </a:lnTo>
                  <a:lnTo>
                    <a:pt x="933" y="962"/>
                  </a:lnTo>
                  <a:lnTo>
                    <a:pt x="931" y="965"/>
                  </a:lnTo>
                  <a:lnTo>
                    <a:pt x="923" y="995"/>
                  </a:lnTo>
                  <a:lnTo>
                    <a:pt x="917" y="1019"/>
                  </a:lnTo>
                  <a:lnTo>
                    <a:pt x="928" y="1048"/>
                  </a:lnTo>
                  <a:lnTo>
                    <a:pt x="923" y="1059"/>
                  </a:lnTo>
                  <a:lnTo>
                    <a:pt x="904" y="1064"/>
                  </a:lnTo>
                  <a:lnTo>
                    <a:pt x="885" y="1067"/>
                  </a:lnTo>
                  <a:lnTo>
                    <a:pt x="856" y="1099"/>
                  </a:lnTo>
                  <a:lnTo>
                    <a:pt x="829" y="1117"/>
                  </a:lnTo>
                  <a:lnTo>
                    <a:pt x="810" y="1144"/>
                  </a:lnTo>
                  <a:lnTo>
                    <a:pt x="789" y="1163"/>
                  </a:lnTo>
                  <a:lnTo>
                    <a:pt x="741" y="1195"/>
                  </a:lnTo>
                  <a:lnTo>
                    <a:pt x="719" y="1230"/>
                  </a:lnTo>
                  <a:lnTo>
                    <a:pt x="717" y="1232"/>
                  </a:lnTo>
                  <a:lnTo>
                    <a:pt x="687" y="1254"/>
                  </a:lnTo>
                  <a:lnTo>
                    <a:pt x="626" y="1307"/>
                  </a:lnTo>
                  <a:lnTo>
                    <a:pt x="604" y="1350"/>
                  </a:lnTo>
                  <a:lnTo>
                    <a:pt x="599" y="1353"/>
                  </a:lnTo>
                  <a:lnTo>
                    <a:pt x="575" y="1361"/>
                  </a:lnTo>
                  <a:lnTo>
                    <a:pt x="564" y="1377"/>
                  </a:lnTo>
                  <a:lnTo>
                    <a:pt x="548" y="1401"/>
                  </a:lnTo>
                  <a:lnTo>
                    <a:pt x="516" y="1425"/>
                  </a:lnTo>
                  <a:lnTo>
                    <a:pt x="492" y="1438"/>
                  </a:lnTo>
                  <a:lnTo>
                    <a:pt x="498" y="1460"/>
                  </a:lnTo>
                  <a:lnTo>
                    <a:pt x="495" y="1468"/>
                  </a:lnTo>
                  <a:lnTo>
                    <a:pt x="468" y="1486"/>
                  </a:lnTo>
                  <a:lnTo>
                    <a:pt x="463" y="1489"/>
                  </a:lnTo>
                  <a:lnTo>
                    <a:pt x="441" y="1489"/>
                  </a:lnTo>
                  <a:lnTo>
                    <a:pt x="439" y="1505"/>
                  </a:lnTo>
                  <a:lnTo>
                    <a:pt x="444" y="1527"/>
                  </a:lnTo>
                  <a:lnTo>
                    <a:pt x="441" y="1532"/>
                  </a:lnTo>
                  <a:lnTo>
                    <a:pt x="420" y="1564"/>
                  </a:lnTo>
                  <a:lnTo>
                    <a:pt x="412" y="1567"/>
                  </a:lnTo>
                  <a:lnTo>
                    <a:pt x="385" y="1569"/>
                  </a:lnTo>
                  <a:lnTo>
                    <a:pt x="356" y="1585"/>
                  </a:lnTo>
                  <a:lnTo>
                    <a:pt x="278" y="1612"/>
                  </a:lnTo>
                  <a:lnTo>
                    <a:pt x="249" y="1625"/>
                  </a:lnTo>
                  <a:lnTo>
                    <a:pt x="241" y="1650"/>
                  </a:lnTo>
                  <a:lnTo>
                    <a:pt x="238" y="1655"/>
                  </a:lnTo>
                  <a:lnTo>
                    <a:pt x="217" y="1666"/>
                  </a:lnTo>
                  <a:lnTo>
                    <a:pt x="211" y="1666"/>
                  </a:lnTo>
                  <a:lnTo>
                    <a:pt x="190" y="1655"/>
                  </a:lnTo>
                  <a:lnTo>
                    <a:pt x="169" y="1690"/>
                  </a:lnTo>
                  <a:lnTo>
                    <a:pt x="166" y="1692"/>
                  </a:lnTo>
                  <a:lnTo>
                    <a:pt x="118" y="1722"/>
                  </a:lnTo>
                  <a:lnTo>
                    <a:pt x="102" y="1738"/>
                  </a:lnTo>
                  <a:lnTo>
                    <a:pt x="83" y="1748"/>
                  </a:lnTo>
                  <a:lnTo>
                    <a:pt x="59" y="1781"/>
                  </a:lnTo>
                  <a:lnTo>
                    <a:pt x="56" y="1807"/>
                  </a:lnTo>
                  <a:lnTo>
                    <a:pt x="48" y="1805"/>
                  </a:lnTo>
                  <a:lnTo>
                    <a:pt x="54" y="1810"/>
                  </a:lnTo>
                  <a:lnTo>
                    <a:pt x="48" y="1821"/>
                  </a:lnTo>
                  <a:lnTo>
                    <a:pt x="46" y="1823"/>
                  </a:lnTo>
                  <a:lnTo>
                    <a:pt x="16" y="1842"/>
                  </a:lnTo>
                  <a:lnTo>
                    <a:pt x="8" y="1871"/>
                  </a:lnTo>
                  <a:lnTo>
                    <a:pt x="0" y="1885"/>
                  </a:lnTo>
                  <a:lnTo>
                    <a:pt x="11" y="1901"/>
                  </a:lnTo>
                  <a:lnTo>
                    <a:pt x="22" y="1925"/>
                  </a:lnTo>
                  <a:lnTo>
                    <a:pt x="40" y="1946"/>
                  </a:lnTo>
                  <a:lnTo>
                    <a:pt x="40" y="1954"/>
                  </a:lnTo>
                  <a:lnTo>
                    <a:pt x="32" y="1973"/>
                  </a:lnTo>
                  <a:lnTo>
                    <a:pt x="30" y="1976"/>
                  </a:lnTo>
                  <a:lnTo>
                    <a:pt x="19" y="1984"/>
                  </a:lnTo>
                  <a:lnTo>
                    <a:pt x="198" y="1984"/>
                  </a:lnTo>
                  <a:lnTo>
                    <a:pt x="391" y="1981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2705" y="3168"/>
              <a:ext cx="661" cy="123"/>
            </a:xfrm>
            <a:custGeom>
              <a:avLst/>
              <a:gdLst>
                <a:gd name="T0" fmla="*/ 623 w 661"/>
                <a:gd name="T1" fmla="*/ 104 h 123"/>
                <a:gd name="T2" fmla="*/ 623 w 661"/>
                <a:gd name="T3" fmla="*/ 99 h 123"/>
                <a:gd name="T4" fmla="*/ 634 w 661"/>
                <a:gd name="T5" fmla="*/ 80 h 123"/>
                <a:gd name="T6" fmla="*/ 647 w 661"/>
                <a:gd name="T7" fmla="*/ 62 h 123"/>
                <a:gd name="T8" fmla="*/ 655 w 661"/>
                <a:gd name="T9" fmla="*/ 43 h 123"/>
                <a:gd name="T10" fmla="*/ 661 w 661"/>
                <a:gd name="T11" fmla="*/ 27 h 123"/>
                <a:gd name="T12" fmla="*/ 645 w 661"/>
                <a:gd name="T13" fmla="*/ 27 h 123"/>
                <a:gd name="T14" fmla="*/ 637 w 661"/>
                <a:gd name="T15" fmla="*/ 19 h 123"/>
                <a:gd name="T16" fmla="*/ 637 w 661"/>
                <a:gd name="T17" fmla="*/ 3 h 123"/>
                <a:gd name="T18" fmla="*/ 522 w 661"/>
                <a:gd name="T19" fmla="*/ 0 h 123"/>
                <a:gd name="T20" fmla="*/ 498 w 661"/>
                <a:gd name="T21" fmla="*/ 0 h 123"/>
                <a:gd name="T22" fmla="*/ 329 w 661"/>
                <a:gd name="T23" fmla="*/ 3 h 123"/>
                <a:gd name="T24" fmla="*/ 83 w 661"/>
                <a:gd name="T25" fmla="*/ 0 h 123"/>
                <a:gd name="T26" fmla="*/ 80 w 661"/>
                <a:gd name="T27" fmla="*/ 24 h 123"/>
                <a:gd name="T28" fmla="*/ 80 w 661"/>
                <a:gd name="T29" fmla="*/ 27 h 123"/>
                <a:gd name="T30" fmla="*/ 64 w 661"/>
                <a:gd name="T31" fmla="*/ 51 h 123"/>
                <a:gd name="T32" fmla="*/ 59 w 661"/>
                <a:gd name="T33" fmla="*/ 54 h 123"/>
                <a:gd name="T34" fmla="*/ 38 w 661"/>
                <a:gd name="T35" fmla="*/ 59 h 123"/>
                <a:gd name="T36" fmla="*/ 16 w 661"/>
                <a:gd name="T37" fmla="*/ 59 h 123"/>
                <a:gd name="T38" fmla="*/ 0 w 661"/>
                <a:gd name="T39" fmla="*/ 75 h 123"/>
                <a:gd name="T40" fmla="*/ 0 w 661"/>
                <a:gd name="T41" fmla="*/ 123 h 123"/>
                <a:gd name="T42" fmla="*/ 626 w 661"/>
                <a:gd name="T43" fmla="*/ 123 h 123"/>
                <a:gd name="T44" fmla="*/ 623 w 661"/>
                <a:gd name="T45" fmla="*/ 10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1" h="123">
                  <a:moveTo>
                    <a:pt x="623" y="104"/>
                  </a:moveTo>
                  <a:lnTo>
                    <a:pt x="623" y="99"/>
                  </a:lnTo>
                  <a:lnTo>
                    <a:pt x="634" y="80"/>
                  </a:lnTo>
                  <a:lnTo>
                    <a:pt x="647" y="62"/>
                  </a:lnTo>
                  <a:lnTo>
                    <a:pt x="655" y="43"/>
                  </a:lnTo>
                  <a:lnTo>
                    <a:pt x="661" y="27"/>
                  </a:lnTo>
                  <a:lnTo>
                    <a:pt x="645" y="27"/>
                  </a:lnTo>
                  <a:lnTo>
                    <a:pt x="637" y="19"/>
                  </a:lnTo>
                  <a:lnTo>
                    <a:pt x="637" y="3"/>
                  </a:lnTo>
                  <a:lnTo>
                    <a:pt x="522" y="0"/>
                  </a:lnTo>
                  <a:lnTo>
                    <a:pt x="498" y="0"/>
                  </a:lnTo>
                  <a:lnTo>
                    <a:pt x="329" y="3"/>
                  </a:lnTo>
                  <a:lnTo>
                    <a:pt x="83" y="0"/>
                  </a:lnTo>
                  <a:lnTo>
                    <a:pt x="80" y="24"/>
                  </a:lnTo>
                  <a:lnTo>
                    <a:pt x="80" y="27"/>
                  </a:lnTo>
                  <a:lnTo>
                    <a:pt x="64" y="51"/>
                  </a:lnTo>
                  <a:lnTo>
                    <a:pt x="59" y="54"/>
                  </a:lnTo>
                  <a:lnTo>
                    <a:pt x="38" y="59"/>
                  </a:lnTo>
                  <a:lnTo>
                    <a:pt x="16" y="59"/>
                  </a:lnTo>
                  <a:lnTo>
                    <a:pt x="0" y="75"/>
                  </a:lnTo>
                  <a:lnTo>
                    <a:pt x="0" y="123"/>
                  </a:lnTo>
                  <a:lnTo>
                    <a:pt x="626" y="123"/>
                  </a:lnTo>
                  <a:lnTo>
                    <a:pt x="623" y="104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4162" y="2767"/>
              <a:ext cx="811" cy="524"/>
            </a:xfrm>
            <a:custGeom>
              <a:avLst/>
              <a:gdLst>
                <a:gd name="T0" fmla="*/ 787 w 811"/>
                <a:gd name="T1" fmla="*/ 484 h 524"/>
                <a:gd name="T2" fmla="*/ 738 w 811"/>
                <a:gd name="T3" fmla="*/ 457 h 524"/>
                <a:gd name="T4" fmla="*/ 690 w 811"/>
                <a:gd name="T5" fmla="*/ 460 h 524"/>
                <a:gd name="T6" fmla="*/ 656 w 811"/>
                <a:gd name="T7" fmla="*/ 447 h 524"/>
                <a:gd name="T8" fmla="*/ 621 w 811"/>
                <a:gd name="T9" fmla="*/ 439 h 524"/>
                <a:gd name="T10" fmla="*/ 610 w 811"/>
                <a:gd name="T11" fmla="*/ 406 h 524"/>
                <a:gd name="T12" fmla="*/ 607 w 811"/>
                <a:gd name="T13" fmla="*/ 385 h 524"/>
                <a:gd name="T14" fmla="*/ 586 w 811"/>
                <a:gd name="T15" fmla="*/ 377 h 524"/>
                <a:gd name="T16" fmla="*/ 589 w 811"/>
                <a:gd name="T17" fmla="*/ 358 h 524"/>
                <a:gd name="T18" fmla="*/ 586 w 811"/>
                <a:gd name="T19" fmla="*/ 321 h 524"/>
                <a:gd name="T20" fmla="*/ 562 w 811"/>
                <a:gd name="T21" fmla="*/ 305 h 524"/>
                <a:gd name="T22" fmla="*/ 514 w 811"/>
                <a:gd name="T23" fmla="*/ 273 h 524"/>
                <a:gd name="T24" fmla="*/ 492 w 811"/>
                <a:gd name="T25" fmla="*/ 273 h 524"/>
                <a:gd name="T26" fmla="*/ 439 w 811"/>
                <a:gd name="T27" fmla="*/ 241 h 524"/>
                <a:gd name="T28" fmla="*/ 412 w 811"/>
                <a:gd name="T29" fmla="*/ 254 h 524"/>
                <a:gd name="T30" fmla="*/ 391 w 811"/>
                <a:gd name="T31" fmla="*/ 243 h 524"/>
                <a:gd name="T32" fmla="*/ 332 w 811"/>
                <a:gd name="T33" fmla="*/ 144 h 524"/>
                <a:gd name="T34" fmla="*/ 265 w 811"/>
                <a:gd name="T35" fmla="*/ 51 h 524"/>
                <a:gd name="T36" fmla="*/ 257 w 811"/>
                <a:gd name="T37" fmla="*/ 8 h 524"/>
                <a:gd name="T38" fmla="*/ 174 w 811"/>
                <a:gd name="T39" fmla="*/ 3 h 524"/>
                <a:gd name="T40" fmla="*/ 166 w 811"/>
                <a:gd name="T41" fmla="*/ 48 h 524"/>
                <a:gd name="T42" fmla="*/ 105 w 811"/>
                <a:gd name="T43" fmla="*/ 40 h 524"/>
                <a:gd name="T44" fmla="*/ 33 w 811"/>
                <a:gd name="T45" fmla="*/ 0 h 524"/>
                <a:gd name="T46" fmla="*/ 49 w 811"/>
                <a:gd name="T47" fmla="*/ 8 h 524"/>
                <a:gd name="T48" fmla="*/ 57 w 811"/>
                <a:gd name="T49" fmla="*/ 32 h 524"/>
                <a:gd name="T50" fmla="*/ 81 w 811"/>
                <a:gd name="T51" fmla="*/ 40 h 524"/>
                <a:gd name="T52" fmla="*/ 94 w 811"/>
                <a:gd name="T53" fmla="*/ 104 h 524"/>
                <a:gd name="T54" fmla="*/ 102 w 811"/>
                <a:gd name="T55" fmla="*/ 128 h 524"/>
                <a:gd name="T56" fmla="*/ 126 w 811"/>
                <a:gd name="T57" fmla="*/ 136 h 524"/>
                <a:gd name="T58" fmla="*/ 118 w 811"/>
                <a:gd name="T59" fmla="*/ 166 h 524"/>
                <a:gd name="T60" fmla="*/ 102 w 811"/>
                <a:gd name="T61" fmla="*/ 185 h 524"/>
                <a:gd name="T62" fmla="*/ 78 w 811"/>
                <a:gd name="T63" fmla="*/ 193 h 524"/>
                <a:gd name="T64" fmla="*/ 70 w 811"/>
                <a:gd name="T65" fmla="*/ 291 h 524"/>
                <a:gd name="T66" fmla="*/ 46 w 811"/>
                <a:gd name="T67" fmla="*/ 289 h 524"/>
                <a:gd name="T68" fmla="*/ 46 w 811"/>
                <a:gd name="T69" fmla="*/ 291 h 524"/>
                <a:gd name="T70" fmla="*/ 6 w 811"/>
                <a:gd name="T71" fmla="*/ 324 h 524"/>
                <a:gd name="T72" fmla="*/ 30 w 811"/>
                <a:gd name="T73" fmla="*/ 337 h 524"/>
                <a:gd name="T74" fmla="*/ 19 w 811"/>
                <a:gd name="T75" fmla="*/ 481 h 524"/>
                <a:gd name="T76" fmla="*/ 0 w 811"/>
                <a:gd name="T77" fmla="*/ 524 h 524"/>
                <a:gd name="T78" fmla="*/ 811 w 811"/>
                <a:gd name="T79" fmla="*/ 479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1" h="524">
                  <a:moveTo>
                    <a:pt x="808" y="476"/>
                  </a:moveTo>
                  <a:lnTo>
                    <a:pt x="787" y="484"/>
                  </a:lnTo>
                  <a:lnTo>
                    <a:pt x="779" y="484"/>
                  </a:lnTo>
                  <a:lnTo>
                    <a:pt x="738" y="457"/>
                  </a:lnTo>
                  <a:lnTo>
                    <a:pt x="720" y="452"/>
                  </a:lnTo>
                  <a:lnTo>
                    <a:pt x="690" y="460"/>
                  </a:lnTo>
                  <a:lnTo>
                    <a:pt x="688" y="460"/>
                  </a:lnTo>
                  <a:lnTo>
                    <a:pt x="656" y="447"/>
                  </a:lnTo>
                  <a:lnTo>
                    <a:pt x="629" y="449"/>
                  </a:lnTo>
                  <a:lnTo>
                    <a:pt x="621" y="439"/>
                  </a:lnTo>
                  <a:lnTo>
                    <a:pt x="626" y="420"/>
                  </a:lnTo>
                  <a:lnTo>
                    <a:pt x="610" y="406"/>
                  </a:lnTo>
                  <a:lnTo>
                    <a:pt x="605" y="398"/>
                  </a:lnTo>
                  <a:lnTo>
                    <a:pt x="607" y="385"/>
                  </a:lnTo>
                  <a:lnTo>
                    <a:pt x="597" y="388"/>
                  </a:lnTo>
                  <a:lnTo>
                    <a:pt x="586" y="377"/>
                  </a:lnTo>
                  <a:lnTo>
                    <a:pt x="594" y="358"/>
                  </a:lnTo>
                  <a:lnTo>
                    <a:pt x="589" y="358"/>
                  </a:lnTo>
                  <a:lnTo>
                    <a:pt x="581" y="350"/>
                  </a:lnTo>
                  <a:lnTo>
                    <a:pt x="586" y="321"/>
                  </a:lnTo>
                  <a:lnTo>
                    <a:pt x="583" y="310"/>
                  </a:lnTo>
                  <a:lnTo>
                    <a:pt x="562" y="305"/>
                  </a:lnTo>
                  <a:lnTo>
                    <a:pt x="535" y="291"/>
                  </a:lnTo>
                  <a:lnTo>
                    <a:pt x="514" y="273"/>
                  </a:lnTo>
                  <a:lnTo>
                    <a:pt x="498" y="275"/>
                  </a:lnTo>
                  <a:lnTo>
                    <a:pt x="492" y="273"/>
                  </a:lnTo>
                  <a:lnTo>
                    <a:pt x="452" y="241"/>
                  </a:lnTo>
                  <a:lnTo>
                    <a:pt x="439" y="241"/>
                  </a:lnTo>
                  <a:lnTo>
                    <a:pt x="420" y="254"/>
                  </a:lnTo>
                  <a:lnTo>
                    <a:pt x="412" y="254"/>
                  </a:lnTo>
                  <a:lnTo>
                    <a:pt x="394" y="246"/>
                  </a:lnTo>
                  <a:lnTo>
                    <a:pt x="391" y="243"/>
                  </a:lnTo>
                  <a:lnTo>
                    <a:pt x="369" y="211"/>
                  </a:lnTo>
                  <a:lnTo>
                    <a:pt x="332" y="144"/>
                  </a:lnTo>
                  <a:lnTo>
                    <a:pt x="289" y="72"/>
                  </a:lnTo>
                  <a:lnTo>
                    <a:pt x="265" y="51"/>
                  </a:lnTo>
                  <a:lnTo>
                    <a:pt x="262" y="48"/>
                  </a:lnTo>
                  <a:lnTo>
                    <a:pt x="257" y="8"/>
                  </a:lnTo>
                  <a:lnTo>
                    <a:pt x="257" y="3"/>
                  </a:lnTo>
                  <a:lnTo>
                    <a:pt x="174" y="3"/>
                  </a:lnTo>
                  <a:lnTo>
                    <a:pt x="174" y="43"/>
                  </a:lnTo>
                  <a:lnTo>
                    <a:pt x="166" y="48"/>
                  </a:lnTo>
                  <a:lnTo>
                    <a:pt x="113" y="48"/>
                  </a:lnTo>
                  <a:lnTo>
                    <a:pt x="105" y="40"/>
                  </a:lnTo>
                  <a:lnTo>
                    <a:pt x="10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49" y="8"/>
                  </a:lnTo>
                  <a:lnTo>
                    <a:pt x="57" y="16"/>
                  </a:lnTo>
                  <a:lnTo>
                    <a:pt x="57" y="32"/>
                  </a:lnTo>
                  <a:lnTo>
                    <a:pt x="73" y="32"/>
                  </a:lnTo>
                  <a:lnTo>
                    <a:pt x="81" y="40"/>
                  </a:lnTo>
                  <a:lnTo>
                    <a:pt x="78" y="104"/>
                  </a:lnTo>
                  <a:lnTo>
                    <a:pt x="94" y="104"/>
                  </a:lnTo>
                  <a:lnTo>
                    <a:pt x="102" y="112"/>
                  </a:lnTo>
                  <a:lnTo>
                    <a:pt x="102" y="128"/>
                  </a:lnTo>
                  <a:lnTo>
                    <a:pt x="118" y="128"/>
                  </a:lnTo>
                  <a:lnTo>
                    <a:pt x="126" y="136"/>
                  </a:lnTo>
                  <a:lnTo>
                    <a:pt x="126" y="158"/>
                  </a:lnTo>
                  <a:lnTo>
                    <a:pt x="118" y="166"/>
                  </a:lnTo>
                  <a:lnTo>
                    <a:pt x="102" y="166"/>
                  </a:lnTo>
                  <a:lnTo>
                    <a:pt x="102" y="185"/>
                  </a:lnTo>
                  <a:lnTo>
                    <a:pt x="94" y="193"/>
                  </a:lnTo>
                  <a:lnTo>
                    <a:pt x="78" y="193"/>
                  </a:lnTo>
                  <a:lnTo>
                    <a:pt x="78" y="283"/>
                  </a:lnTo>
                  <a:lnTo>
                    <a:pt x="70" y="291"/>
                  </a:lnTo>
                  <a:lnTo>
                    <a:pt x="46" y="291"/>
                  </a:lnTo>
                  <a:lnTo>
                    <a:pt x="46" y="289"/>
                  </a:lnTo>
                  <a:lnTo>
                    <a:pt x="46" y="278"/>
                  </a:lnTo>
                  <a:lnTo>
                    <a:pt x="46" y="291"/>
                  </a:lnTo>
                  <a:lnTo>
                    <a:pt x="6" y="291"/>
                  </a:lnTo>
                  <a:lnTo>
                    <a:pt x="6" y="324"/>
                  </a:lnTo>
                  <a:lnTo>
                    <a:pt x="25" y="326"/>
                  </a:lnTo>
                  <a:lnTo>
                    <a:pt x="30" y="337"/>
                  </a:lnTo>
                  <a:lnTo>
                    <a:pt x="27" y="476"/>
                  </a:lnTo>
                  <a:lnTo>
                    <a:pt x="19" y="481"/>
                  </a:lnTo>
                  <a:lnTo>
                    <a:pt x="0" y="481"/>
                  </a:lnTo>
                  <a:lnTo>
                    <a:pt x="0" y="524"/>
                  </a:lnTo>
                  <a:lnTo>
                    <a:pt x="811" y="524"/>
                  </a:lnTo>
                  <a:lnTo>
                    <a:pt x="811" y="479"/>
                  </a:lnTo>
                  <a:lnTo>
                    <a:pt x="808" y="476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2705" y="1032"/>
              <a:ext cx="554" cy="444"/>
            </a:xfrm>
            <a:custGeom>
              <a:avLst/>
              <a:gdLst>
                <a:gd name="T0" fmla="*/ 302 w 554"/>
                <a:gd name="T1" fmla="*/ 430 h 444"/>
                <a:gd name="T2" fmla="*/ 302 w 554"/>
                <a:gd name="T3" fmla="*/ 438 h 444"/>
                <a:gd name="T4" fmla="*/ 302 w 554"/>
                <a:gd name="T5" fmla="*/ 430 h 444"/>
                <a:gd name="T6" fmla="*/ 356 w 554"/>
                <a:gd name="T7" fmla="*/ 430 h 444"/>
                <a:gd name="T8" fmla="*/ 364 w 554"/>
                <a:gd name="T9" fmla="*/ 438 h 444"/>
                <a:gd name="T10" fmla="*/ 364 w 554"/>
                <a:gd name="T11" fmla="*/ 441 h 444"/>
                <a:gd name="T12" fmla="*/ 540 w 554"/>
                <a:gd name="T13" fmla="*/ 444 h 444"/>
                <a:gd name="T14" fmla="*/ 543 w 554"/>
                <a:gd name="T15" fmla="*/ 350 h 444"/>
                <a:gd name="T16" fmla="*/ 543 w 554"/>
                <a:gd name="T17" fmla="*/ 350 h 444"/>
                <a:gd name="T18" fmla="*/ 546 w 554"/>
                <a:gd name="T19" fmla="*/ 83 h 444"/>
                <a:gd name="T20" fmla="*/ 554 w 554"/>
                <a:gd name="T21" fmla="*/ 8 h 444"/>
                <a:gd name="T22" fmla="*/ 554 w 554"/>
                <a:gd name="T23" fmla="*/ 0 h 444"/>
                <a:gd name="T24" fmla="*/ 0 w 554"/>
                <a:gd name="T25" fmla="*/ 0 h 444"/>
                <a:gd name="T26" fmla="*/ 0 w 554"/>
                <a:gd name="T27" fmla="*/ 441 h 444"/>
                <a:gd name="T28" fmla="*/ 302 w 554"/>
                <a:gd name="T29" fmla="*/ 4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4" h="444">
                  <a:moveTo>
                    <a:pt x="302" y="430"/>
                  </a:moveTo>
                  <a:lnTo>
                    <a:pt x="302" y="438"/>
                  </a:lnTo>
                  <a:lnTo>
                    <a:pt x="302" y="430"/>
                  </a:lnTo>
                  <a:lnTo>
                    <a:pt x="356" y="430"/>
                  </a:lnTo>
                  <a:lnTo>
                    <a:pt x="364" y="438"/>
                  </a:lnTo>
                  <a:lnTo>
                    <a:pt x="364" y="441"/>
                  </a:lnTo>
                  <a:lnTo>
                    <a:pt x="540" y="444"/>
                  </a:lnTo>
                  <a:lnTo>
                    <a:pt x="543" y="350"/>
                  </a:lnTo>
                  <a:lnTo>
                    <a:pt x="543" y="350"/>
                  </a:lnTo>
                  <a:lnTo>
                    <a:pt x="546" y="83"/>
                  </a:lnTo>
                  <a:lnTo>
                    <a:pt x="554" y="8"/>
                  </a:lnTo>
                  <a:lnTo>
                    <a:pt x="554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302" y="43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satMod val="103000"/>
                    <a:tint val="94000"/>
                    <a:lumMod val="98000"/>
                    <a:lumOff val="2000"/>
                  </a:schemeClr>
                </a:gs>
                <a:gs pos="50000">
                  <a:schemeClr val="dk1"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lumMod val="99000"/>
                    <a:satMod val="120000"/>
                    <a:shade val="78000"/>
                  </a:schemeClr>
                </a:gs>
              </a:gsLst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4251" y="1032"/>
              <a:ext cx="708" cy="524"/>
            </a:xfrm>
            <a:custGeom>
              <a:avLst/>
              <a:gdLst>
                <a:gd name="T0" fmla="*/ 700 w 708"/>
                <a:gd name="T1" fmla="*/ 0 h 524"/>
                <a:gd name="T2" fmla="*/ 0 w 708"/>
                <a:gd name="T3" fmla="*/ 0 h 524"/>
                <a:gd name="T4" fmla="*/ 0 w 708"/>
                <a:gd name="T5" fmla="*/ 134 h 524"/>
                <a:gd name="T6" fmla="*/ 0 w 708"/>
                <a:gd name="T7" fmla="*/ 355 h 524"/>
                <a:gd name="T8" fmla="*/ 18 w 708"/>
                <a:gd name="T9" fmla="*/ 366 h 524"/>
                <a:gd name="T10" fmla="*/ 37 w 708"/>
                <a:gd name="T11" fmla="*/ 374 h 524"/>
                <a:gd name="T12" fmla="*/ 56 w 708"/>
                <a:gd name="T13" fmla="*/ 385 h 524"/>
                <a:gd name="T14" fmla="*/ 75 w 708"/>
                <a:gd name="T15" fmla="*/ 385 h 524"/>
                <a:gd name="T16" fmla="*/ 101 w 708"/>
                <a:gd name="T17" fmla="*/ 382 h 524"/>
                <a:gd name="T18" fmla="*/ 109 w 708"/>
                <a:gd name="T19" fmla="*/ 382 h 524"/>
                <a:gd name="T20" fmla="*/ 141 w 708"/>
                <a:gd name="T21" fmla="*/ 409 h 524"/>
                <a:gd name="T22" fmla="*/ 163 w 708"/>
                <a:gd name="T23" fmla="*/ 420 h 524"/>
                <a:gd name="T24" fmla="*/ 165 w 708"/>
                <a:gd name="T25" fmla="*/ 422 h 524"/>
                <a:gd name="T26" fmla="*/ 182 w 708"/>
                <a:gd name="T27" fmla="*/ 446 h 524"/>
                <a:gd name="T28" fmla="*/ 195 w 708"/>
                <a:gd name="T29" fmla="*/ 470 h 524"/>
                <a:gd name="T30" fmla="*/ 240 w 708"/>
                <a:gd name="T31" fmla="*/ 489 h 524"/>
                <a:gd name="T32" fmla="*/ 278 w 708"/>
                <a:gd name="T33" fmla="*/ 511 h 524"/>
                <a:gd name="T34" fmla="*/ 299 w 708"/>
                <a:gd name="T35" fmla="*/ 505 h 524"/>
                <a:gd name="T36" fmla="*/ 305 w 708"/>
                <a:gd name="T37" fmla="*/ 505 h 524"/>
                <a:gd name="T38" fmla="*/ 342 w 708"/>
                <a:gd name="T39" fmla="*/ 524 h 524"/>
                <a:gd name="T40" fmla="*/ 361 w 708"/>
                <a:gd name="T41" fmla="*/ 524 h 524"/>
                <a:gd name="T42" fmla="*/ 358 w 708"/>
                <a:gd name="T43" fmla="*/ 521 h 524"/>
                <a:gd name="T44" fmla="*/ 334 w 708"/>
                <a:gd name="T45" fmla="*/ 478 h 524"/>
                <a:gd name="T46" fmla="*/ 334 w 708"/>
                <a:gd name="T47" fmla="*/ 470 h 524"/>
                <a:gd name="T48" fmla="*/ 342 w 708"/>
                <a:gd name="T49" fmla="*/ 454 h 524"/>
                <a:gd name="T50" fmla="*/ 342 w 708"/>
                <a:gd name="T51" fmla="*/ 430 h 524"/>
                <a:gd name="T52" fmla="*/ 342 w 708"/>
                <a:gd name="T53" fmla="*/ 428 h 524"/>
                <a:gd name="T54" fmla="*/ 350 w 708"/>
                <a:gd name="T55" fmla="*/ 393 h 524"/>
                <a:gd name="T56" fmla="*/ 353 w 708"/>
                <a:gd name="T57" fmla="*/ 388 h 524"/>
                <a:gd name="T58" fmla="*/ 371 w 708"/>
                <a:gd name="T59" fmla="*/ 369 h 524"/>
                <a:gd name="T60" fmla="*/ 382 w 708"/>
                <a:gd name="T61" fmla="*/ 329 h 524"/>
                <a:gd name="T62" fmla="*/ 393 w 708"/>
                <a:gd name="T63" fmla="*/ 307 h 524"/>
                <a:gd name="T64" fmla="*/ 398 w 708"/>
                <a:gd name="T65" fmla="*/ 283 h 524"/>
                <a:gd name="T66" fmla="*/ 411 w 708"/>
                <a:gd name="T67" fmla="*/ 241 h 524"/>
                <a:gd name="T68" fmla="*/ 441 w 708"/>
                <a:gd name="T69" fmla="*/ 195 h 524"/>
                <a:gd name="T70" fmla="*/ 444 w 708"/>
                <a:gd name="T71" fmla="*/ 190 h 524"/>
                <a:gd name="T72" fmla="*/ 468 w 708"/>
                <a:gd name="T73" fmla="*/ 179 h 524"/>
                <a:gd name="T74" fmla="*/ 478 w 708"/>
                <a:gd name="T75" fmla="*/ 142 h 524"/>
                <a:gd name="T76" fmla="*/ 478 w 708"/>
                <a:gd name="T77" fmla="*/ 139 h 524"/>
                <a:gd name="T78" fmla="*/ 505 w 708"/>
                <a:gd name="T79" fmla="*/ 112 h 524"/>
                <a:gd name="T80" fmla="*/ 508 w 708"/>
                <a:gd name="T81" fmla="*/ 110 h 524"/>
                <a:gd name="T82" fmla="*/ 534 w 708"/>
                <a:gd name="T83" fmla="*/ 99 h 524"/>
                <a:gd name="T84" fmla="*/ 572 w 708"/>
                <a:gd name="T85" fmla="*/ 99 h 524"/>
                <a:gd name="T86" fmla="*/ 575 w 708"/>
                <a:gd name="T87" fmla="*/ 99 h 524"/>
                <a:gd name="T88" fmla="*/ 615 w 708"/>
                <a:gd name="T89" fmla="*/ 104 h 524"/>
                <a:gd name="T90" fmla="*/ 639 w 708"/>
                <a:gd name="T91" fmla="*/ 101 h 524"/>
                <a:gd name="T92" fmla="*/ 663 w 708"/>
                <a:gd name="T93" fmla="*/ 85 h 524"/>
                <a:gd name="T94" fmla="*/ 676 w 708"/>
                <a:gd name="T95" fmla="*/ 48 h 524"/>
                <a:gd name="T96" fmla="*/ 684 w 708"/>
                <a:gd name="T97" fmla="*/ 43 h 524"/>
                <a:gd name="T98" fmla="*/ 706 w 708"/>
                <a:gd name="T99" fmla="*/ 40 h 524"/>
                <a:gd name="T100" fmla="*/ 708 w 708"/>
                <a:gd name="T101" fmla="*/ 29 h 524"/>
                <a:gd name="T102" fmla="*/ 695 w 708"/>
                <a:gd name="T103" fmla="*/ 13 h 524"/>
                <a:gd name="T104" fmla="*/ 698 w 708"/>
                <a:gd name="T105" fmla="*/ 0 h 524"/>
                <a:gd name="T106" fmla="*/ 700 w 708"/>
                <a:gd name="T10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8" h="524">
                  <a:moveTo>
                    <a:pt x="70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0" y="355"/>
                  </a:lnTo>
                  <a:lnTo>
                    <a:pt x="18" y="366"/>
                  </a:lnTo>
                  <a:lnTo>
                    <a:pt x="37" y="374"/>
                  </a:lnTo>
                  <a:lnTo>
                    <a:pt x="56" y="385"/>
                  </a:lnTo>
                  <a:lnTo>
                    <a:pt x="75" y="385"/>
                  </a:lnTo>
                  <a:lnTo>
                    <a:pt x="101" y="382"/>
                  </a:lnTo>
                  <a:lnTo>
                    <a:pt x="109" y="382"/>
                  </a:lnTo>
                  <a:lnTo>
                    <a:pt x="141" y="409"/>
                  </a:lnTo>
                  <a:lnTo>
                    <a:pt x="163" y="420"/>
                  </a:lnTo>
                  <a:lnTo>
                    <a:pt x="165" y="422"/>
                  </a:lnTo>
                  <a:lnTo>
                    <a:pt x="182" y="446"/>
                  </a:lnTo>
                  <a:lnTo>
                    <a:pt x="195" y="470"/>
                  </a:lnTo>
                  <a:lnTo>
                    <a:pt x="240" y="489"/>
                  </a:lnTo>
                  <a:lnTo>
                    <a:pt x="278" y="511"/>
                  </a:lnTo>
                  <a:lnTo>
                    <a:pt x="299" y="505"/>
                  </a:lnTo>
                  <a:lnTo>
                    <a:pt x="305" y="505"/>
                  </a:lnTo>
                  <a:lnTo>
                    <a:pt x="342" y="524"/>
                  </a:lnTo>
                  <a:lnTo>
                    <a:pt x="361" y="524"/>
                  </a:lnTo>
                  <a:lnTo>
                    <a:pt x="358" y="521"/>
                  </a:lnTo>
                  <a:lnTo>
                    <a:pt x="334" y="478"/>
                  </a:lnTo>
                  <a:lnTo>
                    <a:pt x="334" y="470"/>
                  </a:lnTo>
                  <a:lnTo>
                    <a:pt x="342" y="454"/>
                  </a:lnTo>
                  <a:lnTo>
                    <a:pt x="342" y="430"/>
                  </a:lnTo>
                  <a:lnTo>
                    <a:pt x="342" y="428"/>
                  </a:lnTo>
                  <a:lnTo>
                    <a:pt x="350" y="393"/>
                  </a:lnTo>
                  <a:lnTo>
                    <a:pt x="353" y="388"/>
                  </a:lnTo>
                  <a:lnTo>
                    <a:pt x="371" y="369"/>
                  </a:lnTo>
                  <a:lnTo>
                    <a:pt x="382" y="329"/>
                  </a:lnTo>
                  <a:lnTo>
                    <a:pt x="393" y="307"/>
                  </a:lnTo>
                  <a:lnTo>
                    <a:pt x="398" y="283"/>
                  </a:lnTo>
                  <a:lnTo>
                    <a:pt x="411" y="241"/>
                  </a:lnTo>
                  <a:lnTo>
                    <a:pt x="441" y="195"/>
                  </a:lnTo>
                  <a:lnTo>
                    <a:pt x="444" y="190"/>
                  </a:lnTo>
                  <a:lnTo>
                    <a:pt x="468" y="179"/>
                  </a:lnTo>
                  <a:lnTo>
                    <a:pt x="478" y="142"/>
                  </a:lnTo>
                  <a:lnTo>
                    <a:pt x="478" y="139"/>
                  </a:lnTo>
                  <a:lnTo>
                    <a:pt x="505" y="112"/>
                  </a:lnTo>
                  <a:lnTo>
                    <a:pt x="508" y="110"/>
                  </a:lnTo>
                  <a:lnTo>
                    <a:pt x="534" y="99"/>
                  </a:lnTo>
                  <a:lnTo>
                    <a:pt x="572" y="99"/>
                  </a:lnTo>
                  <a:lnTo>
                    <a:pt x="575" y="99"/>
                  </a:lnTo>
                  <a:lnTo>
                    <a:pt x="615" y="104"/>
                  </a:lnTo>
                  <a:lnTo>
                    <a:pt x="639" y="101"/>
                  </a:lnTo>
                  <a:lnTo>
                    <a:pt x="663" y="85"/>
                  </a:lnTo>
                  <a:lnTo>
                    <a:pt x="676" y="48"/>
                  </a:lnTo>
                  <a:lnTo>
                    <a:pt x="684" y="43"/>
                  </a:lnTo>
                  <a:lnTo>
                    <a:pt x="706" y="40"/>
                  </a:lnTo>
                  <a:lnTo>
                    <a:pt x="708" y="29"/>
                  </a:lnTo>
                  <a:lnTo>
                    <a:pt x="695" y="13"/>
                  </a:lnTo>
                  <a:lnTo>
                    <a:pt x="698" y="0"/>
                  </a:lnTo>
                  <a:lnTo>
                    <a:pt x="700" y="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2705" y="2297"/>
              <a:ext cx="741" cy="673"/>
            </a:xfrm>
            <a:custGeom>
              <a:avLst/>
              <a:gdLst>
                <a:gd name="T0" fmla="*/ 639 w 741"/>
                <a:gd name="T1" fmla="*/ 286 h 673"/>
                <a:gd name="T2" fmla="*/ 669 w 741"/>
                <a:gd name="T3" fmla="*/ 262 h 673"/>
                <a:gd name="T4" fmla="*/ 682 w 741"/>
                <a:gd name="T5" fmla="*/ 243 h 673"/>
                <a:gd name="T6" fmla="*/ 693 w 741"/>
                <a:gd name="T7" fmla="*/ 224 h 673"/>
                <a:gd name="T8" fmla="*/ 698 w 741"/>
                <a:gd name="T9" fmla="*/ 219 h 673"/>
                <a:gd name="T10" fmla="*/ 722 w 741"/>
                <a:gd name="T11" fmla="*/ 213 h 673"/>
                <a:gd name="T12" fmla="*/ 741 w 741"/>
                <a:gd name="T13" fmla="*/ 179 h 673"/>
                <a:gd name="T14" fmla="*/ 645 w 741"/>
                <a:gd name="T15" fmla="*/ 21 h 673"/>
                <a:gd name="T16" fmla="*/ 631 w 741"/>
                <a:gd name="T17" fmla="*/ 5 h 673"/>
                <a:gd name="T18" fmla="*/ 396 w 741"/>
                <a:gd name="T19" fmla="*/ 0 h 673"/>
                <a:gd name="T20" fmla="*/ 396 w 741"/>
                <a:gd name="T21" fmla="*/ 45 h 673"/>
                <a:gd name="T22" fmla="*/ 388 w 741"/>
                <a:gd name="T23" fmla="*/ 53 h 673"/>
                <a:gd name="T24" fmla="*/ 292 w 741"/>
                <a:gd name="T25" fmla="*/ 56 h 673"/>
                <a:gd name="T26" fmla="*/ 201 w 741"/>
                <a:gd name="T27" fmla="*/ 72 h 673"/>
                <a:gd name="T28" fmla="*/ 120 w 741"/>
                <a:gd name="T29" fmla="*/ 82 h 673"/>
                <a:gd name="T30" fmla="*/ 6 w 741"/>
                <a:gd name="T31" fmla="*/ 93 h 673"/>
                <a:gd name="T32" fmla="*/ 3 w 741"/>
                <a:gd name="T33" fmla="*/ 93 h 673"/>
                <a:gd name="T34" fmla="*/ 0 w 741"/>
                <a:gd name="T35" fmla="*/ 90 h 673"/>
                <a:gd name="T36" fmla="*/ 0 w 741"/>
                <a:gd name="T37" fmla="*/ 673 h 673"/>
                <a:gd name="T38" fmla="*/ 126 w 741"/>
                <a:gd name="T39" fmla="*/ 671 h 673"/>
                <a:gd name="T40" fmla="*/ 171 w 741"/>
                <a:gd name="T41" fmla="*/ 671 h 673"/>
                <a:gd name="T42" fmla="*/ 174 w 741"/>
                <a:gd name="T43" fmla="*/ 652 h 673"/>
                <a:gd name="T44" fmla="*/ 177 w 741"/>
                <a:gd name="T45" fmla="*/ 647 h 673"/>
                <a:gd name="T46" fmla="*/ 203 w 741"/>
                <a:gd name="T47" fmla="*/ 612 h 673"/>
                <a:gd name="T48" fmla="*/ 206 w 741"/>
                <a:gd name="T49" fmla="*/ 609 h 673"/>
                <a:gd name="T50" fmla="*/ 225 w 741"/>
                <a:gd name="T51" fmla="*/ 598 h 673"/>
                <a:gd name="T52" fmla="*/ 238 w 741"/>
                <a:gd name="T53" fmla="*/ 585 h 673"/>
                <a:gd name="T54" fmla="*/ 243 w 741"/>
                <a:gd name="T55" fmla="*/ 590 h 673"/>
                <a:gd name="T56" fmla="*/ 238 w 741"/>
                <a:gd name="T57" fmla="*/ 585 h 673"/>
                <a:gd name="T58" fmla="*/ 286 w 741"/>
                <a:gd name="T59" fmla="*/ 556 h 673"/>
                <a:gd name="T60" fmla="*/ 310 w 741"/>
                <a:gd name="T61" fmla="*/ 516 h 673"/>
                <a:gd name="T62" fmla="*/ 321 w 741"/>
                <a:gd name="T63" fmla="*/ 513 h 673"/>
                <a:gd name="T64" fmla="*/ 345 w 741"/>
                <a:gd name="T65" fmla="*/ 524 h 673"/>
                <a:gd name="T66" fmla="*/ 358 w 741"/>
                <a:gd name="T67" fmla="*/ 516 h 673"/>
                <a:gd name="T68" fmla="*/ 366 w 741"/>
                <a:gd name="T69" fmla="*/ 491 h 673"/>
                <a:gd name="T70" fmla="*/ 372 w 741"/>
                <a:gd name="T71" fmla="*/ 486 h 673"/>
                <a:gd name="T72" fmla="*/ 404 w 741"/>
                <a:gd name="T73" fmla="*/ 470 h 673"/>
                <a:gd name="T74" fmla="*/ 479 w 741"/>
                <a:gd name="T75" fmla="*/ 443 h 673"/>
                <a:gd name="T76" fmla="*/ 511 w 741"/>
                <a:gd name="T77" fmla="*/ 427 h 673"/>
                <a:gd name="T78" fmla="*/ 514 w 741"/>
                <a:gd name="T79" fmla="*/ 427 h 673"/>
                <a:gd name="T80" fmla="*/ 540 w 741"/>
                <a:gd name="T81" fmla="*/ 425 h 673"/>
                <a:gd name="T82" fmla="*/ 559 w 741"/>
                <a:gd name="T83" fmla="*/ 401 h 673"/>
                <a:gd name="T84" fmla="*/ 554 w 741"/>
                <a:gd name="T85" fmla="*/ 379 h 673"/>
                <a:gd name="T86" fmla="*/ 556 w 741"/>
                <a:gd name="T87" fmla="*/ 355 h 673"/>
                <a:gd name="T88" fmla="*/ 564 w 741"/>
                <a:gd name="T89" fmla="*/ 347 h 673"/>
                <a:gd name="T90" fmla="*/ 591 w 741"/>
                <a:gd name="T91" fmla="*/ 347 h 673"/>
                <a:gd name="T92" fmla="*/ 610 w 741"/>
                <a:gd name="T93" fmla="*/ 331 h 673"/>
                <a:gd name="T94" fmla="*/ 607 w 741"/>
                <a:gd name="T95" fmla="*/ 310 h 673"/>
                <a:gd name="T96" fmla="*/ 610 w 741"/>
                <a:gd name="T97" fmla="*/ 302 h 673"/>
                <a:gd name="T98" fmla="*/ 639 w 741"/>
                <a:gd name="T99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1" h="673">
                  <a:moveTo>
                    <a:pt x="639" y="286"/>
                  </a:moveTo>
                  <a:lnTo>
                    <a:pt x="669" y="262"/>
                  </a:lnTo>
                  <a:lnTo>
                    <a:pt x="682" y="243"/>
                  </a:lnTo>
                  <a:lnTo>
                    <a:pt x="693" y="224"/>
                  </a:lnTo>
                  <a:lnTo>
                    <a:pt x="698" y="219"/>
                  </a:lnTo>
                  <a:lnTo>
                    <a:pt x="722" y="213"/>
                  </a:lnTo>
                  <a:lnTo>
                    <a:pt x="741" y="179"/>
                  </a:lnTo>
                  <a:lnTo>
                    <a:pt x="645" y="21"/>
                  </a:lnTo>
                  <a:lnTo>
                    <a:pt x="631" y="5"/>
                  </a:lnTo>
                  <a:lnTo>
                    <a:pt x="396" y="0"/>
                  </a:lnTo>
                  <a:lnTo>
                    <a:pt x="396" y="45"/>
                  </a:lnTo>
                  <a:lnTo>
                    <a:pt x="388" y="53"/>
                  </a:lnTo>
                  <a:lnTo>
                    <a:pt x="292" y="56"/>
                  </a:lnTo>
                  <a:lnTo>
                    <a:pt x="201" y="72"/>
                  </a:lnTo>
                  <a:lnTo>
                    <a:pt x="120" y="82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0" y="90"/>
                  </a:lnTo>
                  <a:lnTo>
                    <a:pt x="0" y="673"/>
                  </a:lnTo>
                  <a:lnTo>
                    <a:pt x="126" y="671"/>
                  </a:lnTo>
                  <a:lnTo>
                    <a:pt x="171" y="671"/>
                  </a:lnTo>
                  <a:lnTo>
                    <a:pt x="174" y="652"/>
                  </a:lnTo>
                  <a:lnTo>
                    <a:pt x="177" y="647"/>
                  </a:lnTo>
                  <a:lnTo>
                    <a:pt x="203" y="612"/>
                  </a:lnTo>
                  <a:lnTo>
                    <a:pt x="206" y="609"/>
                  </a:lnTo>
                  <a:lnTo>
                    <a:pt x="225" y="598"/>
                  </a:lnTo>
                  <a:lnTo>
                    <a:pt x="238" y="585"/>
                  </a:lnTo>
                  <a:lnTo>
                    <a:pt x="243" y="590"/>
                  </a:lnTo>
                  <a:lnTo>
                    <a:pt x="238" y="585"/>
                  </a:lnTo>
                  <a:lnTo>
                    <a:pt x="286" y="556"/>
                  </a:lnTo>
                  <a:lnTo>
                    <a:pt x="310" y="516"/>
                  </a:lnTo>
                  <a:lnTo>
                    <a:pt x="321" y="513"/>
                  </a:lnTo>
                  <a:lnTo>
                    <a:pt x="345" y="524"/>
                  </a:lnTo>
                  <a:lnTo>
                    <a:pt x="358" y="516"/>
                  </a:lnTo>
                  <a:lnTo>
                    <a:pt x="366" y="491"/>
                  </a:lnTo>
                  <a:lnTo>
                    <a:pt x="372" y="486"/>
                  </a:lnTo>
                  <a:lnTo>
                    <a:pt x="404" y="470"/>
                  </a:lnTo>
                  <a:lnTo>
                    <a:pt x="479" y="443"/>
                  </a:lnTo>
                  <a:lnTo>
                    <a:pt x="511" y="427"/>
                  </a:lnTo>
                  <a:lnTo>
                    <a:pt x="514" y="427"/>
                  </a:lnTo>
                  <a:lnTo>
                    <a:pt x="540" y="425"/>
                  </a:lnTo>
                  <a:lnTo>
                    <a:pt x="559" y="401"/>
                  </a:lnTo>
                  <a:lnTo>
                    <a:pt x="554" y="379"/>
                  </a:lnTo>
                  <a:lnTo>
                    <a:pt x="556" y="355"/>
                  </a:lnTo>
                  <a:lnTo>
                    <a:pt x="564" y="347"/>
                  </a:lnTo>
                  <a:lnTo>
                    <a:pt x="591" y="347"/>
                  </a:lnTo>
                  <a:lnTo>
                    <a:pt x="610" y="331"/>
                  </a:lnTo>
                  <a:lnTo>
                    <a:pt x="607" y="310"/>
                  </a:lnTo>
                  <a:lnTo>
                    <a:pt x="610" y="302"/>
                  </a:lnTo>
                  <a:lnTo>
                    <a:pt x="639" y="286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3063" y="1481"/>
              <a:ext cx="883" cy="981"/>
            </a:xfrm>
            <a:custGeom>
              <a:avLst/>
              <a:gdLst>
                <a:gd name="T0" fmla="*/ 33 w 883"/>
                <a:gd name="T1" fmla="*/ 382 h 981"/>
                <a:gd name="T2" fmla="*/ 35 w 883"/>
                <a:gd name="T3" fmla="*/ 775 h 981"/>
                <a:gd name="T4" fmla="*/ 279 w 883"/>
                <a:gd name="T5" fmla="*/ 805 h 981"/>
                <a:gd name="T6" fmla="*/ 300 w 883"/>
                <a:gd name="T7" fmla="*/ 829 h 981"/>
                <a:gd name="T8" fmla="*/ 450 w 883"/>
                <a:gd name="T9" fmla="*/ 930 h 981"/>
                <a:gd name="T10" fmla="*/ 500 w 883"/>
                <a:gd name="T11" fmla="*/ 877 h 981"/>
                <a:gd name="T12" fmla="*/ 551 w 883"/>
                <a:gd name="T13" fmla="*/ 842 h 981"/>
                <a:gd name="T14" fmla="*/ 589 w 883"/>
                <a:gd name="T15" fmla="*/ 797 h 981"/>
                <a:gd name="T16" fmla="*/ 621 w 883"/>
                <a:gd name="T17" fmla="*/ 775 h 981"/>
                <a:gd name="T18" fmla="*/ 653 w 883"/>
                <a:gd name="T19" fmla="*/ 741 h 981"/>
                <a:gd name="T20" fmla="*/ 685 w 883"/>
                <a:gd name="T21" fmla="*/ 735 h 981"/>
                <a:gd name="T22" fmla="*/ 674 w 883"/>
                <a:gd name="T23" fmla="*/ 709 h 981"/>
                <a:gd name="T24" fmla="*/ 690 w 883"/>
                <a:gd name="T25" fmla="*/ 650 h 981"/>
                <a:gd name="T26" fmla="*/ 690 w 883"/>
                <a:gd name="T27" fmla="*/ 623 h 981"/>
                <a:gd name="T28" fmla="*/ 714 w 883"/>
                <a:gd name="T29" fmla="*/ 567 h 981"/>
                <a:gd name="T30" fmla="*/ 706 w 883"/>
                <a:gd name="T31" fmla="*/ 505 h 981"/>
                <a:gd name="T32" fmla="*/ 714 w 883"/>
                <a:gd name="T33" fmla="*/ 497 h 981"/>
                <a:gd name="T34" fmla="*/ 709 w 883"/>
                <a:gd name="T35" fmla="*/ 492 h 981"/>
                <a:gd name="T36" fmla="*/ 709 w 883"/>
                <a:gd name="T37" fmla="*/ 489 h 981"/>
                <a:gd name="T38" fmla="*/ 736 w 883"/>
                <a:gd name="T39" fmla="*/ 457 h 981"/>
                <a:gd name="T40" fmla="*/ 829 w 883"/>
                <a:gd name="T41" fmla="*/ 374 h 981"/>
                <a:gd name="T42" fmla="*/ 864 w 883"/>
                <a:gd name="T43" fmla="*/ 340 h 981"/>
                <a:gd name="T44" fmla="*/ 864 w 883"/>
                <a:gd name="T45" fmla="*/ 316 h 981"/>
                <a:gd name="T46" fmla="*/ 883 w 883"/>
                <a:gd name="T47" fmla="*/ 273 h 981"/>
                <a:gd name="T48" fmla="*/ 859 w 883"/>
                <a:gd name="T49" fmla="*/ 259 h 981"/>
                <a:gd name="T50" fmla="*/ 832 w 883"/>
                <a:gd name="T51" fmla="*/ 219 h 981"/>
                <a:gd name="T52" fmla="*/ 824 w 883"/>
                <a:gd name="T53" fmla="*/ 193 h 981"/>
                <a:gd name="T54" fmla="*/ 821 w 883"/>
                <a:gd name="T55" fmla="*/ 147 h 981"/>
                <a:gd name="T56" fmla="*/ 797 w 883"/>
                <a:gd name="T57" fmla="*/ 94 h 981"/>
                <a:gd name="T58" fmla="*/ 779 w 883"/>
                <a:gd name="T59" fmla="*/ 78 h 981"/>
                <a:gd name="T60" fmla="*/ 303 w 883"/>
                <a:gd name="T61" fmla="*/ 13 h 981"/>
                <a:gd name="T62" fmla="*/ 279 w 883"/>
                <a:gd name="T63" fmla="*/ 0 h 981"/>
                <a:gd name="T64" fmla="*/ 190 w 883"/>
                <a:gd name="T65" fmla="*/ 3 h 981"/>
                <a:gd name="T66" fmla="*/ 6 w 883"/>
                <a:gd name="T67" fmla="*/ 8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3" h="981">
                  <a:moveTo>
                    <a:pt x="0" y="382"/>
                  </a:moveTo>
                  <a:lnTo>
                    <a:pt x="33" y="382"/>
                  </a:lnTo>
                  <a:lnTo>
                    <a:pt x="41" y="390"/>
                  </a:lnTo>
                  <a:lnTo>
                    <a:pt x="35" y="775"/>
                  </a:lnTo>
                  <a:lnTo>
                    <a:pt x="38" y="799"/>
                  </a:lnTo>
                  <a:lnTo>
                    <a:pt x="279" y="805"/>
                  </a:lnTo>
                  <a:lnTo>
                    <a:pt x="284" y="807"/>
                  </a:lnTo>
                  <a:lnTo>
                    <a:pt x="300" y="829"/>
                  </a:lnTo>
                  <a:lnTo>
                    <a:pt x="394" y="981"/>
                  </a:lnTo>
                  <a:lnTo>
                    <a:pt x="450" y="930"/>
                  </a:lnTo>
                  <a:lnTo>
                    <a:pt x="479" y="912"/>
                  </a:lnTo>
                  <a:lnTo>
                    <a:pt x="500" y="877"/>
                  </a:lnTo>
                  <a:lnTo>
                    <a:pt x="503" y="874"/>
                  </a:lnTo>
                  <a:lnTo>
                    <a:pt x="551" y="842"/>
                  </a:lnTo>
                  <a:lnTo>
                    <a:pt x="573" y="824"/>
                  </a:lnTo>
                  <a:lnTo>
                    <a:pt x="589" y="797"/>
                  </a:lnTo>
                  <a:lnTo>
                    <a:pt x="591" y="794"/>
                  </a:lnTo>
                  <a:lnTo>
                    <a:pt x="621" y="775"/>
                  </a:lnTo>
                  <a:lnTo>
                    <a:pt x="650" y="743"/>
                  </a:lnTo>
                  <a:lnTo>
                    <a:pt x="653" y="741"/>
                  </a:lnTo>
                  <a:lnTo>
                    <a:pt x="674" y="738"/>
                  </a:lnTo>
                  <a:lnTo>
                    <a:pt x="685" y="735"/>
                  </a:lnTo>
                  <a:lnTo>
                    <a:pt x="674" y="714"/>
                  </a:lnTo>
                  <a:lnTo>
                    <a:pt x="674" y="709"/>
                  </a:lnTo>
                  <a:lnTo>
                    <a:pt x="680" y="679"/>
                  </a:lnTo>
                  <a:lnTo>
                    <a:pt x="690" y="650"/>
                  </a:lnTo>
                  <a:lnTo>
                    <a:pt x="688" y="628"/>
                  </a:lnTo>
                  <a:lnTo>
                    <a:pt x="690" y="623"/>
                  </a:lnTo>
                  <a:lnTo>
                    <a:pt x="717" y="591"/>
                  </a:lnTo>
                  <a:lnTo>
                    <a:pt x="714" y="567"/>
                  </a:lnTo>
                  <a:lnTo>
                    <a:pt x="714" y="545"/>
                  </a:lnTo>
                  <a:lnTo>
                    <a:pt x="706" y="505"/>
                  </a:lnTo>
                  <a:lnTo>
                    <a:pt x="706" y="495"/>
                  </a:lnTo>
                  <a:lnTo>
                    <a:pt x="714" y="497"/>
                  </a:lnTo>
                  <a:lnTo>
                    <a:pt x="709" y="492"/>
                  </a:lnTo>
                  <a:lnTo>
                    <a:pt x="709" y="492"/>
                  </a:lnTo>
                  <a:lnTo>
                    <a:pt x="717" y="495"/>
                  </a:lnTo>
                  <a:lnTo>
                    <a:pt x="709" y="489"/>
                  </a:lnTo>
                  <a:lnTo>
                    <a:pt x="733" y="457"/>
                  </a:lnTo>
                  <a:lnTo>
                    <a:pt x="736" y="457"/>
                  </a:lnTo>
                  <a:lnTo>
                    <a:pt x="781" y="428"/>
                  </a:lnTo>
                  <a:lnTo>
                    <a:pt x="829" y="374"/>
                  </a:lnTo>
                  <a:lnTo>
                    <a:pt x="851" y="358"/>
                  </a:lnTo>
                  <a:lnTo>
                    <a:pt x="864" y="340"/>
                  </a:lnTo>
                  <a:lnTo>
                    <a:pt x="861" y="321"/>
                  </a:lnTo>
                  <a:lnTo>
                    <a:pt x="864" y="316"/>
                  </a:lnTo>
                  <a:lnTo>
                    <a:pt x="883" y="289"/>
                  </a:lnTo>
                  <a:lnTo>
                    <a:pt x="883" y="273"/>
                  </a:lnTo>
                  <a:lnTo>
                    <a:pt x="861" y="262"/>
                  </a:lnTo>
                  <a:lnTo>
                    <a:pt x="859" y="259"/>
                  </a:lnTo>
                  <a:lnTo>
                    <a:pt x="843" y="238"/>
                  </a:lnTo>
                  <a:lnTo>
                    <a:pt x="832" y="219"/>
                  </a:lnTo>
                  <a:lnTo>
                    <a:pt x="824" y="198"/>
                  </a:lnTo>
                  <a:lnTo>
                    <a:pt x="824" y="193"/>
                  </a:lnTo>
                  <a:lnTo>
                    <a:pt x="827" y="168"/>
                  </a:lnTo>
                  <a:lnTo>
                    <a:pt x="821" y="147"/>
                  </a:lnTo>
                  <a:lnTo>
                    <a:pt x="811" y="126"/>
                  </a:lnTo>
                  <a:lnTo>
                    <a:pt x="797" y="94"/>
                  </a:lnTo>
                  <a:lnTo>
                    <a:pt x="781" y="86"/>
                  </a:lnTo>
                  <a:lnTo>
                    <a:pt x="779" y="78"/>
                  </a:lnTo>
                  <a:lnTo>
                    <a:pt x="776" y="24"/>
                  </a:lnTo>
                  <a:lnTo>
                    <a:pt x="303" y="13"/>
                  </a:lnTo>
                  <a:lnTo>
                    <a:pt x="300" y="13"/>
                  </a:lnTo>
                  <a:lnTo>
                    <a:pt x="279" y="0"/>
                  </a:lnTo>
                  <a:lnTo>
                    <a:pt x="193" y="11"/>
                  </a:lnTo>
                  <a:lnTo>
                    <a:pt x="190" y="3"/>
                  </a:lnTo>
                  <a:lnTo>
                    <a:pt x="190" y="11"/>
                  </a:lnTo>
                  <a:lnTo>
                    <a:pt x="6" y="8"/>
                  </a:lnTo>
                  <a:lnTo>
                    <a:pt x="0" y="382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Freeform 14"/>
          <p:cNvSpPr>
            <a:spLocks noEditPoints="1"/>
          </p:cNvSpPr>
          <p:nvPr userDrawn="1"/>
        </p:nvSpPr>
        <p:spPr bwMode="auto">
          <a:xfrm>
            <a:off x="5272506" y="533399"/>
            <a:ext cx="6591837" cy="5638800"/>
          </a:xfrm>
          <a:custGeom>
            <a:avLst/>
            <a:gdLst>
              <a:gd name="T0" fmla="*/ 148 w 496"/>
              <a:gd name="T1" fmla="*/ 282 h 423"/>
              <a:gd name="T2" fmla="*/ 202 w 496"/>
              <a:gd name="T3" fmla="*/ 282 h 423"/>
              <a:gd name="T4" fmla="*/ 175 w 496"/>
              <a:gd name="T5" fmla="*/ 259 h 423"/>
              <a:gd name="T6" fmla="*/ 175 w 496"/>
              <a:gd name="T7" fmla="*/ 305 h 423"/>
              <a:gd name="T8" fmla="*/ 175 w 496"/>
              <a:gd name="T9" fmla="*/ 259 h 423"/>
              <a:gd name="T10" fmla="*/ 148 w 496"/>
              <a:gd name="T11" fmla="*/ 395 h 423"/>
              <a:gd name="T12" fmla="*/ 202 w 496"/>
              <a:gd name="T13" fmla="*/ 395 h 423"/>
              <a:gd name="T14" fmla="*/ 175 w 496"/>
              <a:gd name="T15" fmla="*/ 372 h 423"/>
              <a:gd name="T16" fmla="*/ 175 w 496"/>
              <a:gd name="T17" fmla="*/ 419 h 423"/>
              <a:gd name="T18" fmla="*/ 175 w 496"/>
              <a:gd name="T19" fmla="*/ 372 h 423"/>
              <a:gd name="T20" fmla="*/ 0 w 496"/>
              <a:gd name="T21" fmla="*/ 395 h 423"/>
              <a:gd name="T22" fmla="*/ 54 w 496"/>
              <a:gd name="T23" fmla="*/ 395 h 423"/>
              <a:gd name="T24" fmla="*/ 27 w 496"/>
              <a:gd name="T25" fmla="*/ 372 h 423"/>
              <a:gd name="T26" fmla="*/ 27 w 496"/>
              <a:gd name="T27" fmla="*/ 419 h 423"/>
              <a:gd name="T28" fmla="*/ 27 w 496"/>
              <a:gd name="T29" fmla="*/ 372 h 423"/>
              <a:gd name="T30" fmla="*/ 150 w 496"/>
              <a:gd name="T31" fmla="*/ 309 h 423"/>
              <a:gd name="T32" fmla="*/ 175 w 496"/>
              <a:gd name="T33" fmla="*/ 359 h 423"/>
              <a:gd name="T34" fmla="*/ 198 w 496"/>
              <a:gd name="T35" fmla="*/ 310 h 423"/>
              <a:gd name="T36" fmla="*/ 63 w 496"/>
              <a:gd name="T37" fmla="*/ 395 h 423"/>
              <a:gd name="T38" fmla="*/ 148 w 496"/>
              <a:gd name="T39" fmla="*/ 420 h 423"/>
              <a:gd name="T40" fmla="*/ 146 w 496"/>
              <a:gd name="T41" fmla="*/ 372 h 423"/>
              <a:gd name="T42" fmla="*/ 63 w 496"/>
              <a:gd name="T43" fmla="*/ 395 h 423"/>
              <a:gd name="T44" fmla="*/ 457 w 496"/>
              <a:gd name="T45" fmla="*/ 43 h 423"/>
              <a:gd name="T46" fmla="*/ 330 w 496"/>
              <a:gd name="T47" fmla="*/ 2 h 423"/>
              <a:gd name="T48" fmla="*/ 63 w 496"/>
              <a:gd name="T49" fmla="*/ 27 h 423"/>
              <a:gd name="T50" fmla="*/ 330 w 496"/>
              <a:gd name="T51" fmla="*/ 50 h 423"/>
              <a:gd name="T52" fmla="*/ 423 w 496"/>
              <a:gd name="T53" fmla="*/ 77 h 423"/>
              <a:gd name="T54" fmla="*/ 448 w 496"/>
              <a:gd name="T55" fmla="*/ 155 h 423"/>
              <a:gd name="T56" fmla="*/ 423 w 496"/>
              <a:gd name="T57" fmla="*/ 228 h 423"/>
              <a:gd name="T58" fmla="*/ 331 w 496"/>
              <a:gd name="T59" fmla="*/ 257 h 423"/>
              <a:gd name="T60" fmla="*/ 211 w 496"/>
              <a:gd name="T61" fmla="*/ 282 h 423"/>
              <a:gd name="T62" fmla="*/ 331 w 496"/>
              <a:gd name="T63" fmla="*/ 305 h 423"/>
              <a:gd name="T64" fmla="*/ 458 w 496"/>
              <a:gd name="T65" fmla="*/ 262 h 423"/>
              <a:gd name="T66" fmla="*/ 496 w 496"/>
              <a:gd name="T67" fmla="*/ 155 h 423"/>
              <a:gd name="T68" fmla="*/ 27 w 496"/>
              <a:gd name="T69" fmla="*/ 64 h 423"/>
              <a:gd name="T70" fmla="*/ 4 w 496"/>
              <a:gd name="T71" fmla="*/ 367 h 423"/>
              <a:gd name="T72" fmla="*/ 52 w 496"/>
              <a:gd name="T73" fmla="*/ 369 h 423"/>
              <a:gd name="T74" fmla="*/ 27 w 496"/>
              <a:gd name="T75" fmla="*/ 64 h 423"/>
              <a:gd name="T76" fmla="*/ 0 w 496"/>
              <a:gd name="T77" fmla="*/ 27 h 423"/>
              <a:gd name="T78" fmla="*/ 54 w 496"/>
              <a:gd name="T79" fmla="*/ 27 h 423"/>
              <a:gd name="T80" fmla="*/ 27 w 496"/>
              <a:gd name="T81" fmla="*/ 4 h 423"/>
              <a:gd name="T82" fmla="*/ 27 w 496"/>
              <a:gd name="T83" fmla="*/ 51 h 423"/>
              <a:gd name="T84" fmla="*/ 27 w 496"/>
              <a:gd name="T85" fmla="*/ 4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6" h="423">
                <a:moveTo>
                  <a:pt x="175" y="309"/>
                </a:moveTo>
                <a:cubicBezTo>
                  <a:pt x="160" y="309"/>
                  <a:pt x="148" y="297"/>
                  <a:pt x="148" y="282"/>
                </a:cubicBezTo>
                <a:cubicBezTo>
                  <a:pt x="148" y="267"/>
                  <a:pt x="160" y="255"/>
                  <a:pt x="175" y="255"/>
                </a:cubicBezTo>
                <a:cubicBezTo>
                  <a:pt x="190" y="255"/>
                  <a:pt x="202" y="267"/>
                  <a:pt x="202" y="282"/>
                </a:cubicBezTo>
                <a:cubicBezTo>
                  <a:pt x="202" y="297"/>
                  <a:pt x="190" y="309"/>
                  <a:pt x="175" y="309"/>
                </a:cubicBezTo>
                <a:close/>
                <a:moveTo>
                  <a:pt x="175" y="259"/>
                </a:moveTo>
                <a:cubicBezTo>
                  <a:pt x="162" y="259"/>
                  <a:pt x="152" y="269"/>
                  <a:pt x="152" y="282"/>
                </a:cubicBezTo>
                <a:cubicBezTo>
                  <a:pt x="152" y="295"/>
                  <a:pt x="162" y="305"/>
                  <a:pt x="175" y="305"/>
                </a:cubicBezTo>
                <a:cubicBezTo>
                  <a:pt x="188" y="305"/>
                  <a:pt x="198" y="295"/>
                  <a:pt x="198" y="282"/>
                </a:cubicBezTo>
                <a:cubicBezTo>
                  <a:pt x="198" y="269"/>
                  <a:pt x="188" y="259"/>
                  <a:pt x="175" y="259"/>
                </a:cubicBezTo>
                <a:close/>
                <a:moveTo>
                  <a:pt x="175" y="423"/>
                </a:moveTo>
                <a:cubicBezTo>
                  <a:pt x="160" y="423"/>
                  <a:pt x="148" y="410"/>
                  <a:pt x="148" y="395"/>
                </a:cubicBezTo>
                <a:cubicBezTo>
                  <a:pt x="148" y="380"/>
                  <a:pt x="160" y="368"/>
                  <a:pt x="175" y="368"/>
                </a:cubicBezTo>
                <a:cubicBezTo>
                  <a:pt x="190" y="368"/>
                  <a:pt x="202" y="380"/>
                  <a:pt x="202" y="395"/>
                </a:cubicBezTo>
                <a:cubicBezTo>
                  <a:pt x="202" y="410"/>
                  <a:pt x="190" y="423"/>
                  <a:pt x="175" y="423"/>
                </a:cubicBezTo>
                <a:close/>
                <a:moveTo>
                  <a:pt x="175" y="372"/>
                </a:moveTo>
                <a:cubicBezTo>
                  <a:pt x="162" y="372"/>
                  <a:pt x="152" y="383"/>
                  <a:pt x="152" y="395"/>
                </a:cubicBezTo>
                <a:cubicBezTo>
                  <a:pt x="152" y="408"/>
                  <a:pt x="162" y="419"/>
                  <a:pt x="175" y="419"/>
                </a:cubicBezTo>
                <a:cubicBezTo>
                  <a:pt x="188" y="419"/>
                  <a:pt x="198" y="408"/>
                  <a:pt x="198" y="395"/>
                </a:cubicBezTo>
                <a:cubicBezTo>
                  <a:pt x="198" y="383"/>
                  <a:pt x="188" y="372"/>
                  <a:pt x="175" y="372"/>
                </a:cubicBezTo>
                <a:close/>
                <a:moveTo>
                  <a:pt x="27" y="423"/>
                </a:moveTo>
                <a:cubicBezTo>
                  <a:pt x="12" y="423"/>
                  <a:pt x="0" y="410"/>
                  <a:pt x="0" y="395"/>
                </a:cubicBezTo>
                <a:cubicBezTo>
                  <a:pt x="0" y="380"/>
                  <a:pt x="12" y="368"/>
                  <a:pt x="27" y="368"/>
                </a:cubicBezTo>
                <a:cubicBezTo>
                  <a:pt x="42" y="368"/>
                  <a:pt x="54" y="380"/>
                  <a:pt x="54" y="395"/>
                </a:cubicBezTo>
                <a:cubicBezTo>
                  <a:pt x="54" y="410"/>
                  <a:pt x="42" y="423"/>
                  <a:pt x="27" y="423"/>
                </a:cubicBezTo>
                <a:close/>
                <a:moveTo>
                  <a:pt x="27" y="372"/>
                </a:moveTo>
                <a:cubicBezTo>
                  <a:pt x="14" y="372"/>
                  <a:pt x="4" y="383"/>
                  <a:pt x="4" y="395"/>
                </a:cubicBezTo>
                <a:cubicBezTo>
                  <a:pt x="4" y="408"/>
                  <a:pt x="14" y="419"/>
                  <a:pt x="27" y="419"/>
                </a:cubicBezTo>
                <a:cubicBezTo>
                  <a:pt x="40" y="419"/>
                  <a:pt x="50" y="408"/>
                  <a:pt x="50" y="395"/>
                </a:cubicBezTo>
                <a:cubicBezTo>
                  <a:pt x="50" y="383"/>
                  <a:pt x="40" y="372"/>
                  <a:pt x="27" y="372"/>
                </a:cubicBezTo>
                <a:close/>
                <a:moveTo>
                  <a:pt x="175" y="318"/>
                </a:moveTo>
                <a:cubicBezTo>
                  <a:pt x="165" y="318"/>
                  <a:pt x="157" y="315"/>
                  <a:pt x="150" y="309"/>
                </a:cubicBezTo>
                <a:cubicBezTo>
                  <a:pt x="150" y="368"/>
                  <a:pt x="150" y="368"/>
                  <a:pt x="150" y="368"/>
                </a:cubicBezTo>
                <a:cubicBezTo>
                  <a:pt x="157" y="362"/>
                  <a:pt x="165" y="359"/>
                  <a:pt x="175" y="359"/>
                </a:cubicBezTo>
                <a:cubicBezTo>
                  <a:pt x="184" y="359"/>
                  <a:pt x="192" y="362"/>
                  <a:pt x="198" y="368"/>
                </a:cubicBezTo>
                <a:cubicBezTo>
                  <a:pt x="198" y="310"/>
                  <a:pt x="198" y="310"/>
                  <a:pt x="198" y="310"/>
                </a:cubicBezTo>
                <a:cubicBezTo>
                  <a:pt x="192" y="315"/>
                  <a:pt x="184" y="318"/>
                  <a:pt x="175" y="318"/>
                </a:cubicBezTo>
                <a:close/>
                <a:moveTo>
                  <a:pt x="63" y="395"/>
                </a:moveTo>
                <a:cubicBezTo>
                  <a:pt x="63" y="405"/>
                  <a:pt x="59" y="414"/>
                  <a:pt x="53" y="420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42" y="414"/>
                  <a:pt x="138" y="405"/>
                  <a:pt x="138" y="395"/>
                </a:cubicBezTo>
                <a:cubicBezTo>
                  <a:pt x="138" y="387"/>
                  <a:pt x="141" y="379"/>
                  <a:pt x="146" y="372"/>
                </a:cubicBezTo>
                <a:cubicBezTo>
                  <a:pt x="55" y="372"/>
                  <a:pt x="55" y="372"/>
                  <a:pt x="55" y="372"/>
                </a:cubicBezTo>
                <a:cubicBezTo>
                  <a:pt x="60" y="379"/>
                  <a:pt x="63" y="387"/>
                  <a:pt x="63" y="395"/>
                </a:cubicBezTo>
                <a:close/>
                <a:moveTo>
                  <a:pt x="487" y="93"/>
                </a:moveTo>
                <a:cubicBezTo>
                  <a:pt x="481" y="73"/>
                  <a:pt x="471" y="56"/>
                  <a:pt x="457" y="43"/>
                </a:cubicBezTo>
                <a:cubicBezTo>
                  <a:pt x="443" y="29"/>
                  <a:pt x="425" y="19"/>
                  <a:pt x="403" y="12"/>
                </a:cubicBezTo>
                <a:cubicBezTo>
                  <a:pt x="383" y="5"/>
                  <a:pt x="358" y="2"/>
                  <a:pt x="330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9" y="9"/>
                  <a:pt x="63" y="18"/>
                  <a:pt x="63" y="27"/>
                </a:cubicBezTo>
                <a:cubicBezTo>
                  <a:pt x="63" y="36"/>
                  <a:pt x="60" y="44"/>
                  <a:pt x="55" y="50"/>
                </a:cubicBezTo>
                <a:cubicBezTo>
                  <a:pt x="330" y="50"/>
                  <a:pt x="330" y="50"/>
                  <a:pt x="330" y="50"/>
                </a:cubicBezTo>
                <a:cubicBezTo>
                  <a:pt x="353" y="50"/>
                  <a:pt x="373" y="53"/>
                  <a:pt x="389" y="58"/>
                </a:cubicBezTo>
                <a:cubicBezTo>
                  <a:pt x="403" y="62"/>
                  <a:pt x="415" y="69"/>
                  <a:pt x="423" y="77"/>
                </a:cubicBezTo>
                <a:cubicBezTo>
                  <a:pt x="432" y="85"/>
                  <a:pt x="438" y="95"/>
                  <a:pt x="442" y="107"/>
                </a:cubicBezTo>
                <a:cubicBezTo>
                  <a:pt x="446" y="121"/>
                  <a:pt x="448" y="137"/>
                  <a:pt x="448" y="155"/>
                </a:cubicBezTo>
                <a:cubicBezTo>
                  <a:pt x="448" y="170"/>
                  <a:pt x="446" y="184"/>
                  <a:pt x="442" y="197"/>
                </a:cubicBezTo>
                <a:cubicBezTo>
                  <a:pt x="438" y="209"/>
                  <a:pt x="432" y="219"/>
                  <a:pt x="423" y="228"/>
                </a:cubicBezTo>
                <a:cubicBezTo>
                  <a:pt x="415" y="237"/>
                  <a:pt x="403" y="244"/>
                  <a:pt x="389" y="249"/>
                </a:cubicBezTo>
                <a:cubicBezTo>
                  <a:pt x="374" y="254"/>
                  <a:pt x="354" y="257"/>
                  <a:pt x="331" y="257"/>
                </a:cubicBezTo>
                <a:cubicBezTo>
                  <a:pt x="201" y="257"/>
                  <a:pt x="201" y="257"/>
                  <a:pt x="201" y="257"/>
                </a:cubicBezTo>
                <a:cubicBezTo>
                  <a:pt x="208" y="264"/>
                  <a:pt x="211" y="272"/>
                  <a:pt x="211" y="282"/>
                </a:cubicBezTo>
                <a:cubicBezTo>
                  <a:pt x="211" y="291"/>
                  <a:pt x="208" y="299"/>
                  <a:pt x="203" y="305"/>
                </a:cubicBezTo>
                <a:cubicBezTo>
                  <a:pt x="331" y="305"/>
                  <a:pt x="331" y="305"/>
                  <a:pt x="331" y="305"/>
                </a:cubicBezTo>
                <a:cubicBezTo>
                  <a:pt x="360" y="305"/>
                  <a:pt x="384" y="302"/>
                  <a:pt x="405" y="294"/>
                </a:cubicBezTo>
                <a:cubicBezTo>
                  <a:pt x="426" y="287"/>
                  <a:pt x="444" y="276"/>
                  <a:pt x="458" y="262"/>
                </a:cubicBezTo>
                <a:cubicBezTo>
                  <a:pt x="471" y="248"/>
                  <a:pt x="481" y="231"/>
                  <a:pt x="487" y="212"/>
                </a:cubicBezTo>
                <a:cubicBezTo>
                  <a:pt x="493" y="194"/>
                  <a:pt x="496" y="175"/>
                  <a:pt x="496" y="155"/>
                </a:cubicBezTo>
                <a:cubicBezTo>
                  <a:pt x="496" y="132"/>
                  <a:pt x="493" y="111"/>
                  <a:pt x="487" y="93"/>
                </a:cubicBezTo>
                <a:close/>
                <a:moveTo>
                  <a:pt x="27" y="64"/>
                </a:moveTo>
                <a:cubicBezTo>
                  <a:pt x="18" y="64"/>
                  <a:pt x="10" y="61"/>
                  <a:pt x="4" y="56"/>
                </a:cubicBezTo>
                <a:cubicBezTo>
                  <a:pt x="4" y="367"/>
                  <a:pt x="4" y="367"/>
                  <a:pt x="4" y="367"/>
                </a:cubicBezTo>
                <a:cubicBezTo>
                  <a:pt x="10" y="362"/>
                  <a:pt x="18" y="359"/>
                  <a:pt x="27" y="359"/>
                </a:cubicBezTo>
                <a:cubicBezTo>
                  <a:pt x="37" y="359"/>
                  <a:pt x="46" y="363"/>
                  <a:pt x="52" y="369"/>
                </a:cubicBezTo>
                <a:cubicBezTo>
                  <a:pt x="52" y="53"/>
                  <a:pt x="52" y="53"/>
                  <a:pt x="52" y="53"/>
                </a:cubicBezTo>
                <a:cubicBezTo>
                  <a:pt x="46" y="60"/>
                  <a:pt x="37" y="64"/>
                  <a:pt x="27" y="64"/>
                </a:cubicBezTo>
                <a:close/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7"/>
                </a:cubicBezTo>
                <a:cubicBezTo>
                  <a:pt x="54" y="42"/>
                  <a:pt x="42" y="55"/>
                  <a:pt x="27" y="55"/>
                </a:cubicBezTo>
                <a:close/>
                <a:moveTo>
                  <a:pt x="27" y="4"/>
                </a:moveTo>
                <a:cubicBezTo>
                  <a:pt x="14" y="4"/>
                  <a:pt x="4" y="15"/>
                  <a:pt x="4" y="27"/>
                </a:cubicBezTo>
                <a:cubicBezTo>
                  <a:pt x="4" y="40"/>
                  <a:pt x="14" y="51"/>
                  <a:pt x="27" y="51"/>
                </a:cubicBezTo>
                <a:cubicBezTo>
                  <a:pt x="40" y="51"/>
                  <a:pt x="50" y="40"/>
                  <a:pt x="50" y="27"/>
                </a:cubicBezTo>
                <a:cubicBezTo>
                  <a:pt x="50" y="15"/>
                  <a:pt x="40" y="4"/>
                  <a:pt x="27" y="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alpha val="14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338" y="533399"/>
            <a:ext cx="388848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7" y="5488172"/>
            <a:ext cx="3301898" cy="73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40" y="2286000"/>
            <a:ext cx="3860196" cy="2537407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3012" y="6448427"/>
            <a:ext cx="5334000" cy="180974"/>
          </a:xfr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04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5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3012" y="6448427"/>
            <a:ext cx="5334000" cy="180974"/>
          </a:xfr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6/13/2018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6/13/2018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6/13/2018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2" y="6448427"/>
            <a:ext cx="5334000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6409623"/>
            <a:ext cx="1903412" cy="2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7086599" cy="3048001"/>
          </a:xfrm>
        </p:spPr>
        <p:txBody>
          <a:bodyPr/>
          <a:lstStyle/>
          <a:p>
            <a:r>
              <a:rPr lang="en-US" dirty="0"/>
              <a:t>Clifton Corridor Transit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6324598" cy="114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Presentation to </a:t>
            </a:r>
          </a:p>
          <a:p>
            <a:r>
              <a:rPr lang="en-US" dirty="0" err="1"/>
              <a:t>Lindridge</a:t>
            </a:r>
            <a:r>
              <a:rPr lang="en-US" dirty="0"/>
              <a:t>-Martin Manor Neighborhood Assoc.</a:t>
            </a:r>
          </a:p>
          <a:p>
            <a:endParaRPr lang="en-US" dirty="0"/>
          </a:p>
          <a:p>
            <a:r>
              <a:rPr lang="en-US" dirty="0"/>
              <a:t>May 2, 2018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990600"/>
            <a:ext cx="202173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2811" y="274638"/>
            <a:ext cx="10363202" cy="4111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400" b="1" dirty="0" err="1"/>
              <a:t>Lindridge</a:t>
            </a:r>
            <a:r>
              <a:rPr lang="en-US" sz="2400" b="1" dirty="0"/>
              <a:t>-Martin manor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882649"/>
            <a:ext cx="9226551" cy="530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3307080" y="883920"/>
            <a:ext cx="6484620" cy="5280660"/>
          </a:xfrm>
          <a:custGeom>
            <a:avLst/>
            <a:gdLst>
              <a:gd name="connsiteX0" fmla="*/ 15240 w 6484620"/>
              <a:gd name="connsiteY0" fmla="*/ 1744980 h 5280660"/>
              <a:gd name="connsiteX1" fmla="*/ 365760 w 6484620"/>
              <a:gd name="connsiteY1" fmla="*/ 1584960 h 5280660"/>
              <a:gd name="connsiteX2" fmla="*/ 784860 w 6484620"/>
              <a:gd name="connsiteY2" fmla="*/ 1485900 h 5280660"/>
              <a:gd name="connsiteX3" fmla="*/ 1379220 w 6484620"/>
              <a:gd name="connsiteY3" fmla="*/ 1310640 h 5280660"/>
              <a:gd name="connsiteX4" fmla="*/ 1577340 w 6484620"/>
              <a:gd name="connsiteY4" fmla="*/ 891540 h 5280660"/>
              <a:gd name="connsiteX5" fmla="*/ 1767840 w 6484620"/>
              <a:gd name="connsiteY5" fmla="*/ 472440 h 5280660"/>
              <a:gd name="connsiteX6" fmla="*/ 1920240 w 6484620"/>
              <a:gd name="connsiteY6" fmla="*/ 236220 h 5280660"/>
              <a:gd name="connsiteX7" fmla="*/ 2194560 w 6484620"/>
              <a:gd name="connsiteY7" fmla="*/ 7620 h 5280660"/>
              <a:gd name="connsiteX8" fmla="*/ 5364480 w 6484620"/>
              <a:gd name="connsiteY8" fmla="*/ 0 h 5280660"/>
              <a:gd name="connsiteX9" fmla="*/ 5661660 w 6484620"/>
              <a:gd name="connsiteY9" fmla="*/ 1112520 h 5280660"/>
              <a:gd name="connsiteX10" fmla="*/ 6484620 w 6484620"/>
              <a:gd name="connsiteY10" fmla="*/ 4122420 h 5280660"/>
              <a:gd name="connsiteX11" fmla="*/ 6187440 w 6484620"/>
              <a:gd name="connsiteY11" fmla="*/ 3992880 h 5280660"/>
              <a:gd name="connsiteX12" fmla="*/ 5905500 w 6484620"/>
              <a:gd name="connsiteY12" fmla="*/ 3901440 h 5280660"/>
              <a:gd name="connsiteX13" fmla="*/ 5524500 w 6484620"/>
              <a:gd name="connsiteY13" fmla="*/ 3817620 h 5280660"/>
              <a:gd name="connsiteX14" fmla="*/ 5219700 w 6484620"/>
              <a:gd name="connsiteY14" fmla="*/ 3764280 h 5280660"/>
              <a:gd name="connsiteX15" fmla="*/ 4305300 w 6484620"/>
              <a:gd name="connsiteY15" fmla="*/ 3680460 h 5280660"/>
              <a:gd name="connsiteX16" fmla="*/ 3261360 w 6484620"/>
              <a:gd name="connsiteY16" fmla="*/ 3581400 h 5280660"/>
              <a:gd name="connsiteX17" fmla="*/ 403860 w 6484620"/>
              <a:gd name="connsiteY17" fmla="*/ 5280660 h 5280660"/>
              <a:gd name="connsiteX18" fmla="*/ 266700 w 6484620"/>
              <a:gd name="connsiteY18" fmla="*/ 5219700 h 5280660"/>
              <a:gd name="connsiteX19" fmla="*/ 320040 w 6484620"/>
              <a:gd name="connsiteY19" fmla="*/ 4663440 h 5280660"/>
              <a:gd name="connsiteX20" fmla="*/ 266700 w 6484620"/>
              <a:gd name="connsiteY20" fmla="*/ 4457700 h 5280660"/>
              <a:gd name="connsiteX21" fmla="*/ 99060 w 6484620"/>
              <a:gd name="connsiteY21" fmla="*/ 4175760 h 5280660"/>
              <a:gd name="connsiteX22" fmla="*/ 0 w 6484620"/>
              <a:gd name="connsiteY22" fmla="*/ 3947160 h 5280660"/>
              <a:gd name="connsiteX23" fmla="*/ 0 w 6484620"/>
              <a:gd name="connsiteY23" fmla="*/ 3695700 h 5280660"/>
              <a:gd name="connsiteX24" fmla="*/ 38100 w 6484620"/>
              <a:gd name="connsiteY24" fmla="*/ 3048000 h 5280660"/>
              <a:gd name="connsiteX25" fmla="*/ 91440 w 6484620"/>
              <a:gd name="connsiteY25" fmla="*/ 2659380 h 5280660"/>
              <a:gd name="connsiteX26" fmla="*/ 91440 w 6484620"/>
              <a:gd name="connsiteY26" fmla="*/ 2225040 h 5280660"/>
              <a:gd name="connsiteX27" fmla="*/ 15240 w 6484620"/>
              <a:gd name="connsiteY27" fmla="*/ 1744980 h 528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84620" h="5280660">
                <a:moveTo>
                  <a:pt x="15240" y="1744980"/>
                </a:moveTo>
                <a:lnTo>
                  <a:pt x="365760" y="1584960"/>
                </a:lnTo>
                <a:lnTo>
                  <a:pt x="784860" y="1485900"/>
                </a:lnTo>
                <a:lnTo>
                  <a:pt x="1379220" y="1310640"/>
                </a:lnTo>
                <a:lnTo>
                  <a:pt x="1577340" y="891540"/>
                </a:lnTo>
                <a:lnTo>
                  <a:pt x="1767840" y="472440"/>
                </a:lnTo>
                <a:lnTo>
                  <a:pt x="1920240" y="236220"/>
                </a:lnTo>
                <a:lnTo>
                  <a:pt x="2194560" y="7620"/>
                </a:lnTo>
                <a:lnTo>
                  <a:pt x="5364480" y="0"/>
                </a:lnTo>
                <a:lnTo>
                  <a:pt x="5661660" y="1112520"/>
                </a:lnTo>
                <a:lnTo>
                  <a:pt x="6484620" y="4122420"/>
                </a:lnTo>
                <a:lnTo>
                  <a:pt x="6187440" y="3992880"/>
                </a:lnTo>
                <a:lnTo>
                  <a:pt x="5905500" y="3901440"/>
                </a:lnTo>
                <a:lnTo>
                  <a:pt x="5524500" y="3817620"/>
                </a:lnTo>
                <a:lnTo>
                  <a:pt x="5219700" y="3764280"/>
                </a:lnTo>
                <a:lnTo>
                  <a:pt x="4305300" y="3680460"/>
                </a:lnTo>
                <a:lnTo>
                  <a:pt x="3261360" y="3581400"/>
                </a:lnTo>
                <a:lnTo>
                  <a:pt x="403860" y="5280660"/>
                </a:lnTo>
                <a:lnTo>
                  <a:pt x="266700" y="5219700"/>
                </a:lnTo>
                <a:lnTo>
                  <a:pt x="320040" y="4663440"/>
                </a:lnTo>
                <a:lnTo>
                  <a:pt x="266700" y="4457700"/>
                </a:lnTo>
                <a:lnTo>
                  <a:pt x="99060" y="4175760"/>
                </a:lnTo>
                <a:lnTo>
                  <a:pt x="0" y="3947160"/>
                </a:lnTo>
                <a:lnTo>
                  <a:pt x="0" y="3695700"/>
                </a:lnTo>
                <a:lnTo>
                  <a:pt x="38100" y="3048000"/>
                </a:lnTo>
                <a:lnTo>
                  <a:pt x="91440" y="2659380"/>
                </a:lnTo>
                <a:lnTo>
                  <a:pt x="91440" y="2225040"/>
                </a:lnTo>
                <a:lnTo>
                  <a:pt x="15240" y="174498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16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reeform 7"/>
          <p:cNvSpPr/>
          <p:nvPr/>
        </p:nvSpPr>
        <p:spPr>
          <a:xfrm>
            <a:off x="8221980" y="4541520"/>
            <a:ext cx="2331720" cy="685800"/>
          </a:xfrm>
          <a:custGeom>
            <a:avLst/>
            <a:gdLst>
              <a:gd name="connsiteX0" fmla="*/ 0 w 2331720"/>
              <a:gd name="connsiteY0" fmla="*/ 0 h 685800"/>
              <a:gd name="connsiteX1" fmla="*/ 335280 w 2331720"/>
              <a:gd name="connsiteY1" fmla="*/ 30480 h 685800"/>
              <a:gd name="connsiteX2" fmla="*/ 640080 w 2331720"/>
              <a:gd name="connsiteY2" fmla="*/ 83820 h 685800"/>
              <a:gd name="connsiteX3" fmla="*/ 944880 w 2331720"/>
              <a:gd name="connsiteY3" fmla="*/ 160020 h 685800"/>
              <a:gd name="connsiteX4" fmla="*/ 1821180 w 2331720"/>
              <a:gd name="connsiteY4" fmla="*/ 472440 h 685800"/>
              <a:gd name="connsiteX5" fmla="*/ 2331720 w 2331720"/>
              <a:gd name="connsiteY5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720" h="685800">
                <a:moveTo>
                  <a:pt x="0" y="0"/>
                </a:moveTo>
                <a:lnTo>
                  <a:pt x="335280" y="30480"/>
                </a:lnTo>
                <a:lnTo>
                  <a:pt x="640080" y="83820"/>
                </a:lnTo>
                <a:lnTo>
                  <a:pt x="944880" y="160020"/>
                </a:lnTo>
                <a:lnTo>
                  <a:pt x="1821180" y="472440"/>
                </a:lnTo>
                <a:lnTo>
                  <a:pt x="2331720" y="685800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10630" y="4036303"/>
            <a:ext cx="1074782" cy="23089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</a:rPr>
              <a:t>Tunnel Section</a:t>
            </a: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H="1">
            <a:off x="9166860" y="4267200"/>
            <a:ext cx="51752" cy="4343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84412" y="879729"/>
            <a:ext cx="533400" cy="56096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932612" y="4163440"/>
            <a:ext cx="533400" cy="56096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4012" y="990600"/>
            <a:ext cx="1741632" cy="23089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</a:rPr>
              <a:t>Lindbergh Center Station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5182" y="3048000"/>
            <a:ext cx="2581605" cy="23089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/>
              <a:t>Bridge from south to north side of CSX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951412" y="3278897"/>
            <a:ext cx="51752" cy="4343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10430" y="5179303"/>
            <a:ext cx="1186993" cy="23089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</a:rPr>
              <a:t>Stream Crossing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694612" y="4484370"/>
            <a:ext cx="253048" cy="6972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74638"/>
            <a:ext cx="9753600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/>
              <a:t>Tunnel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685800"/>
            <a:ext cx="11791950" cy="49530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Starts west of Lenox Road after crossing Peachtree Creek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Goes under Lenox Road rather than crossing at-grade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Continues through LMM and Woodland Hills area</a:t>
            </a:r>
          </a:p>
          <a:p>
            <a:pPr marL="45720" indent="0">
              <a:buNone/>
            </a:pPr>
            <a:r>
              <a:rPr lang="en-US" sz="2000" b="1" dirty="0"/>
              <a:t>What is Cut-and-Cover?</a:t>
            </a:r>
          </a:p>
          <a:p>
            <a:pPr lvl="1"/>
            <a:r>
              <a:rPr lang="en-US" sz="1600" dirty="0"/>
              <a:t>The ground is excavated (cut), i.e. dug from top down, then the tunnel floor, walls, and roof are built</a:t>
            </a:r>
          </a:p>
          <a:p>
            <a:pPr lvl="1"/>
            <a:r>
              <a:rPr lang="en-US" sz="1600" dirty="0"/>
              <a:t>Once tunnel is complete, the ground is replaced</a:t>
            </a:r>
            <a:endParaRPr lang="en-US" sz="1600" strike="sngStrik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b="19771"/>
          <a:stretch/>
        </p:blipFill>
        <p:spPr bwMode="auto">
          <a:xfrm>
            <a:off x="2970212" y="4191000"/>
            <a:ext cx="81343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3409950" y="5105400"/>
            <a:ext cx="7258050" cy="323850"/>
          </a:xfrm>
          <a:custGeom>
            <a:avLst/>
            <a:gdLst>
              <a:gd name="connsiteX0" fmla="*/ 0 w 7258050"/>
              <a:gd name="connsiteY0" fmla="*/ 323850 h 323850"/>
              <a:gd name="connsiteX1" fmla="*/ 495300 w 7258050"/>
              <a:gd name="connsiteY1" fmla="*/ 209550 h 323850"/>
              <a:gd name="connsiteX2" fmla="*/ 1028700 w 7258050"/>
              <a:gd name="connsiteY2" fmla="*/ 123825 h 323850"/>
              <a:gd name="connsiteX3" fmla="*/ 1609725 w 7258050"/>
              <a:gd name="connsiteY3" fmla="*/ 9525 h 323850"/>
              <a:gd name="connsiteX4" fmla="*/ 2381250 w 7258050"/>
              <a:gd name="connsiteY4" fmla="*/ 0 h 323850"/>
              <a:gd name="connsiteX5" fmla="*/ 3057525 w 7258050"/>
              <a:gd name="connsiteY5" fmla="*/ 9525 h 323850"/>
              <a:gd name="connsiteX6" fmla="*/ 4953000 w 7258050"/>
              <a:gd name="connsiteY6" fmla="*/ 152400 h 323850"/>
              <a:gd name="connsiteX7" fmla="*/ 5267325 w 7258050"/>
              <a:gd name="connsiteY7" fmla="*/ 180975 h 323850"/>
              <a:gd name="connsiteX8" fmla="*/ 6000750 w 7258050"/>
              <a:gd name="connsiteY8" fmla="*/ 171450 h 323850"/>
              <a:gd name="connsiteX9" fmla="*/ 6638925 w 7258050"/>
              <a:gd name="connsiteY9" fmla="*/ 133350 h 323850"/>
              <a:gd name="connsiteX10" fmla="*/ 7258050 w 7258050"/>
              <a:gd name="connsiteY10" fmla="*/ 28575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58050" h="323850">
                <a:moveTo>
                  <a:pt x="0" y="323850"/>
                </a:moveTo>
                <a:lnTo>
                  <a:pt x="495300" y="209550"/>
                </a:lnTo>
                <a:lnTo>
                  <a:pt x="1028700" y="123825"/>
                </a:lnTo>
                <a:lnTo>
                  <a:pt x="1609725" y="9525"/>
                </a:lnTo>
                <a:lnTo>
                  <a:pt x="2381250" y="0"/>
                </a:lnTo>
                <a:lnTo>
                  <a:pt x="3057525" y="9525"/>
                </a:lnTo>
                <a:lnTo>
                  <a:pt x="4953000" y="152400"/>
                </a:lnTo>
                <a:lnTo>
                  <a:pt x="5267325" y="180975"/>
                </a:lnTo>
                <a:lnTo>
                  <a:pt x="6000750" y="171450"/>
                </a:lnTo>
                <a:lnTo>
                  <a:pt x="6638925" y="133350"/>
                </a:lnTo>
                <a:lnTo>
                  <a:pt x="7258050" y="28575"/>
                </a:lnTo>
              </a:path>
            </a:pathLst>
          </a:custGeom>
          <a:noFill/>
          <a:ln w="76200">
            <a:solidFill>
              <a:schemeClr val="bg1">
                <a:alpha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668654"/>
            <a:ext cx="4953000" cy="558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11430"/>
            <a:ext cx="9754445" cy="1283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12" y="668654"/>
            <a:ext cx="6172200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11" y="274638"/>
            <a:ext cx="10363202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/>
              <a:t>Project phasing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03431452"/>
              </p:ext>
            </p:extLst>
          </p:nvPr>
        </p:nvGraphicFramePr>
        <p:xfrm>
          <a:off x="531812" y="838200"/>
          <a:ext cx="11125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22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1811" y="89742"/>
            <a:ext cx="10892183" cy="6397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800" dirty="0"/>
              <a:t>What does the environmental impact statement (EIS) evaluate?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9412" y="685800"/>
            <a:ext cx="11506201" cy="5562600"/>
            <a:chOff x="227012" y="914400"/>
            <a:chExt cx="5636324" cy="4064547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915737579"/>
                </p:ext>
              </p:extLst>
            </p:nvPr>
          </p:nvGraphicFramePr>
          <p:xfrm>
            <a:off x="227012" y="914400"/>
            <a:ext cx="5410200" cy="32074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227012" y="4256022"/>
              <a:ext cx="5636324" cy="722925"/>
              <a:chOff x="0" y="2197744"/>
              <a:chExt cx="5636324" cy="72292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0" y="2197744"/>
                <a:ext cx="5410200" cy="722925"/>
              </a:xfrm>
              <a:prstGeom prst="rect">
                <a:avLst/>
              </a:prstGeom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/>
              <p:cNvSpPr txBox="1"/>
              <p:nvPr/>
            </p:nvSpPr>
            <p:spPr>
              <a:xfrm>
                <a:off x="226124" y="2226183"/>
                <a:ext cx="5410200" cy="573538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892" tIns="354076" rIns="419892" bIns="120904" numCol="1" spcCol="1270" anchor="t" anchorCtr="0">
                <a:noAutofit/>
              </a:bodyPr>
              <a:lstStyle/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500" dirty="0"/>
                  <a:t>Cumulative and Indirect Impacts</a:t>
                </a:r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500" kern="1200" dirty="0"/>
                  <a:t>Support of </a:t>
                </a:r>
                <a:r>
                  <a:rPr lang="en-US" sz="1500" kern="1200" dirty="0">
                    <a:solidFill>
                      <a:schemeClr val="tx1"/>
                    </a:solidFill>
                  </a:rPr>
                  <a:t>the Project </a:t>
                </a:r>
                <a:r>
                  <a:rPr lang="en-US" sz="1500" kern="1200" dirty="0"/>
                  <a:t>Purpose and Need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3446" y="4095350"/>
              <a:ext cx="3787140" cy="452844"/>
              <a:chOff x="242144" y="2040882"/>
              <a:chExt cx="3787140" cy="45284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2" name="Rounded Rectangle 11"/>
              <p:cNvSpPr/>
              <p:nvPr/>
            </p:nvSpPr>
            <p:spPr>
              <a:xfrm>
                <a:off x="242144" y="2068207"/>
                <a:ext cx="3787140" cy="326114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 txBox="1"/>
              <p:nvPr/>
            </p:nvSpPr>
            <p:spPr>
              <a:xfrm>
                <a:off x="325604" y="2040882"/>
                <a:ext cx="3510176" cy="4528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3145" tIns="0" rIns="143145" bIns="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dirty="0"/>
                  <a:t>Other</a:t>
                </a:r>
                <a:endParaRPr lang="en-US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2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2400" b="1" dirty="0"/>
              <a:t>Key upcoming activities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85669"/>
              </p:ext>
            </p:extLst>
          </p:nvPr>
        </p:nvGraphicFramePr>
        <p:xfrm>
          <a:off x="1065212" y="944880"/>
          <a:ext cx="10210800" cy="4008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Activity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600" dirty="0"/>
                        <a:t>Dates/Purpose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/>
                        <a:t>Presentation to LLCC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Late May/ Early June.  To</a:t>
                      </a:r>
                      <a:r>
                        <a:rPr lang="en-US" sz="1600" baseline="0" dirty="0"/>
                        <a:t> provide information to LLCC area at-large.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New Clifton Corridor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/>
                        <a:t>Rolling out late May/ Early June.  Will include new project information and announcements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/>
                        <a:t>Publication</a:t>
                      </a:r>
                      <a:r>
                        <a:rPr lang="en-US" sz="1600" b="1" baseline="0" dirty="0"/>
                        <a:t> of Draft EIS (DEIS)</a:t>
                      </a:r>
                    </a:p>
                    <a:p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Anticipated Early Fall 2018.  FTA</a:t>
                      </a:r>
                      <a:r>
                        <a:rPr lang="en-US" sz="1600" baseline="0" dirty="0"/>
                        <a:t> signs the DEIS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r>
                        <a:rPr lang="en-US" sz="1600" b="1" dirty="0"/>
                        <a:t>Public Comment Period &amp; Public Hearing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For 45 days after publication.  A</a:t>
                      </a:r>
                      <a:r>
                        <a:rPr lang="en-US" sz="1600" baseline="0" dirty="0">
                          <a:latin typeface="+mn-lt"/>
                        </a:rPr>
                        <a:t> p</a:t>
                      </a:r>
                      <a:r>
                        <a:rPr lang="en-US" sz="1600" dirty="0">
                          <a:latin typeface="+mn-lt"/>
                        </a:rPr>
                        <a:t>ublic hearing</a:t>
                      </a:r>
                      <a:r>
                        <a:rPr lang="en-US" sz="1600" baseline="0" dirty="0">
                          <a:latin typeface="+mn-lt"/>
                        </a:rPr>
                        <a:t> required at minimum, but other public input opportunities will be offered.  Comments received will be incorporated into a Final EIS (FEIS)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Community Workshop (LLCC)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After DEIS</a:t>
                      </a:r>
                      <a:r>
                        <a:rPr lang="en-US" sz="1600" baseline="0" dirty="0">
                          <a:latin typeface="+mn-lt"/>
                        </a:rPr>
                        <a:t> publication.  To discuss local area impacts and options for mitigation.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3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6012" y="1600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7030A0"/>
                </a:solidFill>
                <a:latin typeface="Arial Black" panose="020B0A04020102020204" pitchFamily="34" charset="0"/>
              </a:rPr>
              <a:t>Questions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312" y="3124200"/>
            <a:ext cx="6400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Bryan Hobbs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404-848-5733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jhobbs@itsmarta.com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524000"/>
            <a:ext cx="9753600" cy="434340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Recap and Project Status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Previous Alternatives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Draft Environmental Impact Statement Alternatives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2018 Outreach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Project Next Steps</a:t>
            </a:r>
          </a:p>
        </p:txBody>
      </p:sp>
    </p:spTree>
    <p:extLst>
      <p:ext uri="{BB962C8B-B14F-4D97-AF65-F5344CB8AC3E}">
        <p14:creationId xmlns:p14="http://schemas.microsoft.com/office/powerpoint/2010/main" val="866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Project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2209800"/>
            <a:ext cx="11049000" cy="4191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b="1" dirty="0"/>
              <a:t>2009:  Project Initiation - Alternatives Analysis </a:t>
            </a:r>
          </a:p>
          <a:p>
            <a:pPr marL="45720" indent="0">
              <a:buNone/>
            </a:pPr>
            <a:r>
              <a:rPr lang="en-US" sz="2000" b="1" dirty="0"/>
              <a:t>2012:  Original LPA Adoption (‘Alternative 1’)</a:t>
            </a:r>
          </a:p>
          <a:p>
            <a:pPr marL="45720" indent="0">
              <a:buNone/>
            </a:pPr>
            <a:r>
              <a:rPr lang="en-US" sz="2000" b="1" dirty="0"/>
              <a:t>2013:  LPA Refinement and Evaluation of Additional Options</a:t>
            </a:r>
          </a:p>
          <a:p>
            <a:pPr marL="45720" indent="0">
              <a:buNone/>
            </a:pPr>
            <a:r>
              <a:rPr lang="en-US" sz="2000" b="1" dirty="0"/>
              <a:t>2014:  NEPA Initiation</a:t>
            </a:r>
          </a:p>
          <a:p>
            <a:pPr marL="45720" indent="0">
              <a:buNone/>
            </a:pPr>
            <a:r>
              <a:rPr lang="en-US" sz="2000" b="1" dirty="0"/>
              <a:t>2015:  Public and Agency Scoping:  Alternatives 1, 2, and 2C</a:t>
            </a:r>
          </a:p>
          <a:p>
            <a:pPr marL="45720" indent="0">
              <a:buNone/>
            </a:pPr>
            <a:r>
              <a:rPr lang="en-US" sz="2000" b="1" dirty="0"/>
              <a:t>2016:  Evaluation of Additional Options, Selection of Alternatives 6 and 7</a:t>
            </a:r>
          </a:p>
          <a:p>
            <a:pPr marL="45720" indent="0">
              <a:buNone/>
            </a:pPr>
            <a:r>
              <a:rPr lang="en-US" sz="2000" b="1" dirty="0"/>
              <a:t>2017:  Environmental Analysis and Documentation</a:t>
            </a:r>
          </a:p>
          <a:p>
            <a:pPr marL="45720" indent="0">
              <a:buNone/>
            </a:pPr>
            <a:r>
              <a:rPr lang="en-US" sz="2000" b="1" dirty="0"/>
              <a:t>2018:  Complete and Publish DEIS, Enter Project Development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9701"/>
              </p:ext>
            </p:extLst>
          </p:nvPr>
        </p:nvGraphicFramePr>
        <p:xfrm>
          <a:off x="150812" y="457200"/>
          <a:ext cx="11734800" cy="171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0812" y="998936"/>
            <a:ext cx="1607232" cy="642892"/>
            <a:chOff x="1002" y="537567"/>
            <a:chExt cx="1607232" cy="642892"/>
          </a:xfrm>
        </p:grpSpPr>
        <p:sp>
          <p:nvSpPr>
            <p:cNvPr id="6" name="Chevron 5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91580" y="998936"/>
            <a:ext cx="1607232" cy="642892"/>
            <a:chOff x="1002" y="537567"/>
            <a:chExt cx="1607232" cy="642892"/>
          </a:xfrm>
        </p:grpSpPr>
        <p:sp>
          <p:nvSpPr>
            <p:cNvPr id="9" name="Chevron 8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6412" y="998936"/>
            <a:ext cx="1607232" cy="642892"/>
            <a:chOff x="1002" y="537567"/>
            <a:chExt cx="1607232" cy="642892"/>
          </a:xfrm>
        </p:grpSpPr>
        <p:sp>
          <p:nvSpPr>
            <p:cNvPr id="12" name="Chevron 11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87180" y="998936"/>
            <a:ext cx="1607232" cy="642892"/>
            <a:chOff x="1002" y="537567"/>
            <a:chExt cx="1607232" cy="642892"/>
          </a:xfrm>
        </p:grpSpPr>
        <p:sp>
          <p:nvSpPr>
            <p:cNvPr id="15" name="Chevron 14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2012" y="998936"/>
            <a:ext cx="1607232" cy="642892"/>
            <a:chOff x="1002" y="537567"/>
            <a:chExt cx="1607232" cy="642892"/>
          </a:xfrm>
        </p:grpSpPr>
        <p:sp>
          <p:nvSpPr>
            <p:cNvPr id="18" name="Chevron 17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89812" y="998936"/>
            <a:ext cx="1607232" cy="642892"/>
            <a:chOff x="1002" y="537567"/>
            <a:chExt cx="1607232" cy="642892"/>
          </a:xfrm>
        </p:grpSpPr>
        <p:sp>
          <p:nvSpPr>
            <p:cNvPr id="21" name="Chevron 20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37612" y="998936"/>
            <a:ext cx="1607232" cy="642892"/>
            <a:chOff x="1002" y="537567"/>
            <a:chExt cx="1607232" cy="642892"/>
          </a:xfrm>
        </p:grpSpPr>
        <p:sp>
          <p:nvSpPr>
            <p:cNvPr id="24" name="Chevron 23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278380" y="998936"/>
            <a:ext cx="1607232" cy="642892"/>
            <a:chOff x="1002" y="537567"/>
            <a:chExt cx="1607232" cy="642892"/>
          </a:xfrm>
        </p:grpSpPr>
        <p:sp>
          <p:nvSpPr>
            <p:cNvPr id="27" name="Chevron 26"/>
            <p:cNvSpPr/>
            <p:nvPr/>
          </p:nvSpPr>
          <p:spPr>
            <a:xfrm>
              <a:off x="1002" y="537567"/>
              <a:ext cx="1607232" cy="642892"/>
            </a:xfrm>
            <a:prstGeom prst="chevron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322448" y="537567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28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555"/>
          <a:stretch/>
        </p:blipFill>
        <p:spPr>
          <a:xfrm>
            <a:off x="1522412" y="11430"/>
            <a:ext cx="9144793" cy="63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1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646" y="33600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46" y="749562"/>
            <a:ext cx="9753600" cy="2755638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000" dirty="0"/>
              <a:t>Finalizing EIS technical reports and documentation:  with publication of the DEIS expected in fall for public comment.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dirty="0"/>
              <a:t>Renewing stakeholder and public outreach efforts to confirm preferred alignment and a first phase terminus.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3341370"/>
            <a:ext cx="10924382" cy="29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"/>
          <a:stretch/>
        </p:blipFill>
        <p:spPr>
          <a:xfrm>
            <a:off x="3275012" y="952500"/>
            <a:ext cx="7814980" cy="4953000"/>
          </a:xfrm>
          <a:prstGeom prst="rect">
            <a:avLst/>
          </a:prstGeom>
          <a:ln>
            <a:noFill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2811" y="274638"/>
            <a:ext cx="10363202" cy="639762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/>
              <a:t>Alternative 6: At-Grade alignment, transit-only lanes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588" y="609600"/>
            <a:ext cx="3429000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1600" b="1" dirty="0"/>
          </a:p>
          <a:p>
            <a:pPr>
              <a:spcBef>
                <a:spcPts val="1200"/>
              </a:spcBef>
            </a:pPr>
            <a:r>
              <a:rPr lang="en-US" sz="1600" dirty="0"/>
              <a:t>At-grade with transit-only lanes on roadway segments, and grade separated in strategic areas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Tunnels in strategic locations mitigate traffic impacts, reduce property impacts, and improve travel time reliability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LRT station integrated into Lindbergh and Avondale stations  to provide easy transfers for users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End to end travel time:  26.5 minutes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77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" b="3903"/>
          <a:stretch/>
        </p:blipFill>
        <p:spPr>
          <a:xfrm>
            <a:off x="2948188" y="783147"/>
            <a:ext cx="8141804" cy="5291707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11" y="274638"/>
            <a:ext cx="10363202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/>
              <a:t>alternative 7: exclusive Guideway alignment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612" y="762000"/>
            <a:ext cx="2971800" cy="5410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600" dirty="0"/>
              <a:t>Entire alignment within separated guideway 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Reduced property/ROW impacts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LRT station integrated into Lindbergh and Avondale stations  to provide easy transfers for users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End to end travel time:  20 minutes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6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/>
              <a:t>2012 LPA vs. Current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914400"/>
            <a:ext cx="9753600" cy="4953000"/>
          </a:xfrm>
        </p:spPr>
        <p:txBody>
          <a:bodyPr>
            <a:normAutofit/>
          </a:bodyPr>
          <a:lstStyle/>
          <a:p>
            <a:pPr marL="274320" lvl="1">
              <a:spcBef>
                <a:spcPts val="1800"/>
              </a:spcBef>
            </a:pPr>
            <a:r>
              <a:rPr lang="en-US" b="1" dirty="0"/>
              <a:t>Current Alternatives (Alternatives 6 and 7)</a:t>
            </a:r>
          </a:p>
          <a:p>
            <a:pPr lvl="1"/>
            <a:r>
              <a:rPr lang="en-US" sz="1600" dirty="0"/>
              <a:t>Identical from Lindbergh Center station to Sage Hill/Briarcliff station</a:t>
            </a:r>
          </a:p>
          <a:p>
            <a:r>
              <a:rPr lang="en-US" sz="2000" b="1" dirty="0"/>
              <a:t>Lenox Road Station</a:t>
            </a:r>
          </a:p>
          <a:p>
            <a:pPr lvl="1"/>
            <a:r>
              <a:rPr lang="en-US" sz="1600" dirty="0"/>
              <a:t>Analysis showed low ridership attributable to close proximity of Cheshire Bridge station and single-family residential density in this area</a:t>
            </a:r>
          </a:p>
          <a:p>
            <a:pPr lvl="1"/>
            <a:r>
              <a:rPr lang="en-US" sz="1600" dirty="0"/>
              <a:t>Mix of support/opposition for station location during Public Scoping </a:t>
            </a:r>
          </a:p>
          <a:p>
            <a:pPr lvl="1"/>
            <a:r>
              <a:rPr lang="en-US" sz="1600" dirty="0"/>
              <a:t>A station could be considered in the future if demand increases</a:t>
            </a:r>
          </a:p>
          <a:p>
            <a:pPr marL="274320" lvl="1" indent="0">
              <a:buNone/>
            </a:pPr>
            <a:endParaRPr lang="en-US" sz="1600" strike="sngStrike" dirty="0"/>
          </a:p>
        </p:txBody>
      </p:sp>
    </p:spTree>
    <p:extLst>
      <p:ext uri="{BB962C8B-B14F-4D97-AF65-F5344CB8AC3E}">
        <p14:creationId xmlns:p14="http://schemas.microsoft.com/office/powerpoint/2010/main" val="27621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Considerations for Preferred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143000"/>
            <a:ext cx="10515600" cy="43434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000" dirty="0"/>
              <a:t>Capital costs: Alternative 6 is substantially less expensive than Alt 7  (-82%)</a:t>
            </a:r>
          </a:p>
          <a:p>
            <a:pPr lvl="2"/>
            <a:r>
              <a:rPr lang="en-US" dirty="0"/>
              <a:t>Alt 6 is $1.4 to $1.7 Billion less, depending on implementation schedule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dirty="0"/>
              <a:t>Access: Alternative 6 provides walk-up station platforms at-grade. </a:t>
            </a:r>
          </a:p>
          <a:p>
            <a:pPr lvl="2"/>
            <a:r>
              <a:rPr lang="en-US" dirty="0"/>
              <a:t>At grade stations provide travel time advantages</a:t>
            </a:r>
          </a:p>
          <a:p>
            <a:pPr lvl="2"/>
            <a:r>
              <a:rPr lang="en-US" dirty="0"/>
              <a:t>Stationing for alternative 6 are much more economical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dirty="0"/>
              <a:t>Impacts:  Tunnel boring operations and staging setup areas would not be needed for Alternative 6 reducing cost and construction time.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dirty="0"/>
              <a:t>Public/Stakeholder Support:  To be determined through 2018 outreach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b="1" i="1" dirty="0"/>
              <a:t>Recommendation:  Advance Alternative 6 as the preliminary locally preferred alternative</a:t>
            </a:r>
          </a:p>
        </p:txBody>
      </p:sp>
    </p:spTree>
    <p:extLst>
      <p:ext uri="{BB962C8B-B14F-4D97-AF65-F5344CB8AC3E}">
        <p14:creationId xmlns:p14="http://schemas.microsoft.com/office/powerpoint/2010/main" val="18528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North America 16x9">
  <a:themeElements>
    <a:clrScheme name="Custom 2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00B0F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North America 16x9">
  <a:themeElements>
    <a:clrScheme name="Custom 2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00B0F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0</TotalTime>
  <Words>1246</Words>
  <Application>Microsoft Office PowerPoint</Application>
  <PresentationFormat>Custom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MS PGothic</vt:lpstr>
      <vt:lpstr>Arial</vt:lpstr>
      <vt:lpstr>Arial Black</vt:lpstr>
      <vt:lpstr>Century Gothic</vt:lpstr>
      <vt:lpstr>Wingdings</vt:lpstr>
      <vt:lpstr>Continental North America 16x9</vt:lpstr>
      <vt:lpstr>1_Continental North America 16x9</vt:lpstr>
      <vt:lpstr>Clifton Corridor Transit Initiative</vt:lpstr>
      <vt:lpstr>Discussion topics</vt:lpstr>
      <vt:lpstr>Project timeline</vt:lpstr>
      <vt:lpstr>PowerPoint Presentation</vt:lpstr>
      <vt:lpstr>Project status</vt:lpstr>
      <vt:lpstr>Alternative 6: At-Grade alignment, transit-only lanes</vt:lpstr>
      <vt:lpstr>alternative 7: exclusive Guideway alignment</vt:lpstr>
      <vt:lpstr>2012 LPA vs. Current Alternatives</vt:lpstr>
      <vt:lpstr>Considerations for Preferred Alternative</vt:lpstr>
      <vt:lpstr>Lindridge-Martin manor</vt:lpstr>
      <vt:lpstr>Tunnel segment</vt:lpstr>
      <vt:lpstr>PowerPoint Presentation</vt:lpstr>
      <vt:lpstr>Project phasing</vt:lpstr>
      <vt:lpstr>What does the environmental impact statement (EIS) evaluate?</vt:lpstr>
      <vt:lpstr>Key upcoming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2016-12-28T20:01:03Z</dcterms:created>
  <dcterms:modified xsi:type="dcterms:W3CDTF">2018-06-13T14:33:39Z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